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99"/>
  </p:notesMasterIdLst>
  <p:sldIdLst>
    <p:sldId id="256" r:id="rId50"/>
    <p:sldId id="257" r:id="rId51"/>
    <p:sldId id="258" r:id="rId52"/>
    <p:sldId id="259" r:id="rId53"/>
    <p:sldId id="260" r:id="rId54"/>
    <p:sldId id="261" r:id="rId55"/>
    <p:sldId id="262" r:id="rId56"/>
    <p:sldId id="263" r:id="rId57"/>
    <p:sldId id="264" r:id="rId58"/>
    <p:sldId id="265" r:id="rId59"/>
    <p:sldId id="266" r:id="rId60"/>
    <p:sldId id="267" r:id="rId61"/>
    <p:sldId id="268" r:id="rId62"/>
    <p:sldId id="269" r:id="rId63"/>
    <p:sldId id="270" r:id="rId64"/>
    <p:sldId id="271" r:id="rId65"/>
    <p:sldId id="272" r:id="rId66"/>
    <p:sldId id="273" r:id="rId67"/>
    <p:sldId id="274" r:id="rId68"/>
    <p:sldId id="275" r:id="rId69"/>
    <p:sldId id="276" r:id="rId70"/>
    <p:sldId id="277" r:id="rId71"/>
    <p:sldId id="278" r:id="rId72"/>
    <p:sldId id="279" r:id="rId73"/>
    <p:sldId id="280" r:id="rId74"/>
    <p:sldId id="281" r:id="rId75"/>
    <p:sldId id="282" r:id="rId76"/>
    <p:sldId id="283" r:id="rId77"/>
    <p:sldId id="284" r:id="rId78"/>
    <p:sldId id="285" r:id="rId79"/>
    <p:sldId id="286" r:id="rId80"/>
    <p:sldId id="287" r:id="rId81"/>
    <p:sldId id="288" r:id="rId82"/>
    <p:sldId id="289" r:id="rId83"/>
    <p:sldId id="290" r:id="rId84"/>
    <p:sldId id="291" r:id="rId85"/>
    <p:sldId id="292" r:id="rId86"/>
    <p:sldId id="293" r:id="rId87"/>
    <p:sldId id="294" r:id="rId88"/>
    <p:sldId id="295" r:id="rId89"/>
    <p:sldId id="296" r:id="rId90"/>
    <p:sldId id="297" r:id="rId91"/>
    <p:sldId id="298" r:id="rId92"/>
    <p:sldId id="299" r:id="rId93"/>
    <p:sldId id="300" r:id="rId94"/>
    <p:sldId id="301" r:id="rId95"/>
    <p:sldId id="302" r:id="rId96"/>
    <p:sldId id="303" r:id="rId97"/>
    <p:sldId id="304" r:id="rId98"/>
  </p:sldIdLst>
  <p:sldSz cx="18288000" cy="10287000"/>
  <p:notesSz cx="6858000" cy="9144000"/>
  <p:embeddedFontLst>
    <p:embeddedFont>
      <p:font typeface="Source Sans Pro" charset="1" panose="020B0503030403020204"/>
      <p:regular r:id="rId6"/>
    </p:embeddedFont>
    <p:embeddedFont>
      <p:font typeface="Source Sans Pro Bold" charset="1" panose="020B0703030403020204"/>
      <p:regular r:id="rId7"/>
    </p:embeddedFont>
    <p:embeddedFont>
      <p:font typeface="Source Sans Pro Italics" charset="1" panose="020B0503030403090204"/>
      <p:regular r:id="rId8"/>
    </p:embeddedFont>
    <p:embeddedFont>
      <p:font typeface="Source Sans Pro Bold Italics" charset="1" panose="020B070303040309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Poppins" charset="1" panose="00000500000000000000"/>
      <p:regular r:id="rId20"/>
    </p:embeddedFont>
    <p:embeddedFont>
      <p:font typeface="Poppins Bold" charset="1" panose="00000800000000000000"/>
      <p:regular r:id="rId21"/>
    </p:embeddedFont>
    <p:embeddedFont>
      <p:font typeface="Poppins Italics" charset="1" panose="00000500000000000000"/>
      <p:regular r:id="rId22"/>
    </p:embeddedFont>
    <p:embeddedFont>
      <p:font typeface="Poppins Bold Italics" charset="1" panose="00000800000000000000"/>
      <p:regular r:id="rId23"/>
    </p:embeddedFont>
    <p:embeddedFont>
      <p:font typeface="Poppins Thin" charset="1" panose="00000300000000000000"/>
      <p:regular r:id="rId24"/>
    </p:embeddedFont>
    <p:embeddedFont>
      <p:font typeface="Poppins Thin Italics" charset="1" panose="00000300000000000000"/>
      <p:regular r:id="rId25"/>
    </p:embeddedFont>
    <p:embeddedFont>
      <p:font typeface="Poppins Extra-Light" charset="1" panose="00000300000000000000"/>
      <p:regular r:id="rId26"/>
    </p:embeddedFont>
    <p:embeddedFont>
      <p:font typeface="Poppins Extra-Light Italics" charset="1" panose="00000300000000000000"/>
      <p:regular r:id="rId27"/>
    </p:embeddedFont>
    <p:embeddedFont>
      <p:font typeface="Poppins Light" charset="1" panose="00000400000000000000"/>
      <p:regular r:id="rId28"/>
    </p:embeddedFont>
    <p:embeddedFont>
      <p:font typeface="Poppins Light Italics" charset="1" panose="00000400000000000000"/>
      <p:regular r:id="rId29"/>
    </p:embeddedFont>
    <p:embeddedFont>
      <p:font typeface="Poppins Medium" charset="1" panose="00000600000000000000"/>
      <p:regular r:id="rId30"/>
    </p:embeddedFont>
    <p:embeddedFont>
      <p:font typeface="Poppins Medium Italics" charset="1" panose="00000600000000000000"/>
      <p:regular r:id="rId31"/>
    </p:embeddedFont>
    <p:embeddedFont>
      <p:font typeface="Poppins Semi-Bold" charset="1" panose="00000700000000000000"/>
      <p:regular r:id="rId32"/>
    </p:embeddedFont>
    <p:embeddedFont>
      <p:font typeface="Poppins Semi-Bold Italics" charset="1" panose="00000700000000000000"/>
      <p:regular r:id="rId33"/>
    </p:embeddedFont>
    <p:embeddedFont>
      <p:font typeface="Poppins Ultra-Bold" charset="1" panose="00000900000000000000"/>
      <p:regular r:id="rId34"/>
    </p:embeddedFont>
    <p:embeddedFont>
      <p:font typeface="Poppins Ultra-Bold Italics" charset="1" panose="00000900000000000000"/>
      <p:regular r:id="rId35"/>
    </p:embeddedFont>
    <p:embeddedFont>
      <p:font typeface="Poppins Heavy" charset="1" panose="00000A00000000000000"/>
      <p:regular r:id="rId36"/>
    </p:embeddedFont>
    <p:embeddedFont>
      <p:font typeface="Poppins Heavy Italics" charset="1" panose="00000A00000000000000"/>
      <p:regular r:id="rId37"/>
    </p:embeddedFont>
    <p:embeddedFont>
      <p:font typeface="Open Sans" charset="1" panose="00000000000000000000"/>
      <p:regular r:id="rId38"/>
    </p:embeddedFont>
    <p:embeddedFont>
      <p:font typeface="Open Sans Bold" charset="1" panose="00000000000000000000"/>
      <p:regular r:id="rId39"/>
    </p:embeddedFont>
    <p:embeddedFont>
      <p:font typeface="Open Sans Italics" charset="1" panose="00000000000000000000"/>
      <p:regular r:id="rId40"/>
    </p:embeddedFont>
    <p:embeddedFont>
      <p:font typeface="Open Sans Bold Italics" charset="1" panose="00000000000000000000"/>
      <p:regular r:id="rId41"/>
    </p:embeddedFont>
    <p:embeddedFont>
      <p:font typeface="Open Sans Light" charset="1" panose="00000000000000000000"/>
      <p:regular r:id="rId42"/>
    </p:embeddedFont>
    <p:embeddedFont>
      <p:font typeface="Open Sans Light Italics" charset="1" panose="00000000000000000000"/>
      <p:regular r:id="rId43"/>
    </p:embeddedFont>
    <p:embeddedFont>
      <p:font typeface="Open Sans Medium" charset="1" panose="00000000000000000000"/>
      <p:regular r:id="rId44"/>
    </p:embeddedFont>
    <p:embeddedFont>
      <p:font typeface="Open Sans Medium Italics" charset="1" panose="00000000000000000000"/>
      <p:regular r:id="rId45"/>
    </p:embeddedFont>
    <p:embeddedFont>
      <p:font typeface="Open Sans Semi-Bold" charset="1" panose="00000000000000000000"/>
      <p:regular r:id="rId46"/>
    </p:embeddedFont>
    <p:embeddedFont>
      <p:font typeface="Open Sans Semi-Bold Italics" charset="1" panose="00000000000000000000"/>
      <p:regular r:id="rId47"/>
    </p:embeddedFont>
    <p:embeddedFont>
      <p:font typeface="Open Sans Ultra-Bold" charset="1" panose="00000000000000000000"/>
      <p:regular r:id="rId48"/>
    </p:embeddedFont>
    <p:embeddedFont>
      <p:font typeface="Open Sans Ultra-Bold Italics" charset="1" panose="00000000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theme/theme2.xml" Type="http://schemas.openxmlformats.org/officeDocument/2006/relationships/theme"/><Relationship Id="rId101" Target="notesSlides/notesSlide1.xml" Type="http://schemas.openxmlformats.org/officeDocument/2006/relationships/notesSlide"/><Relationship Id="rId102" Target="notesSlides/notesSlide2.xml" Type="http://schemas.openxmlformats.org/officeDocument/2006/relationships/notesSlide"/><Relationship Id="rId103" Target="notesSlides/notesSlide3.xml" Type="http://schemas.openxmlformats.org/officeDocument/2006/relationships/notesSlide"/><Relationship Id="rId104" Target="notesSlides/notesSlide4.xml" Type="http://schemas.openxmlformats.org/officeDocument/2006/relationships/notesSlide"/><Relationship Id="rId105" Target="notesSlides/notesSlide5.xml" Type="http://schemas.openxmlformats.org/officeDocument/2006/relationships/notesSlide"/><Relationship Id="rId106" Target="notesSlides/notesSlide6.xml" Type="http://schemas.openxmlformats.org/officeDocument/2006/relationships/notesSlide"/><Relationship Id="rId107" Target="notesSlides/notesSlide7.xml" Type="http://schemas.openxmlformats.org/officeDocument/2006/relationships/notesSlide"/><Relationship Id="rId108" Target="notesSlides/notesSlide8.xml" Type="http://schemas.openxmlformats.org/officeDocument/2006/relationships/notesSlide"/><Relationship Id="rId109" Target="notesSlides/notesSlide9.xml" Type="http://schemas.openxmlformats.org/officeDocument/2006/relationships/notesSlide"/><Relationship Id="rId11" Target="fonts/font11.fntdata" Type="http://schemas.openxmlformats.org/officeDocument/2006/relationships/font"/><Relationship Id="rId110" Target="notesSlides/notesSlide10.xml" Type="http://schemas.openxmlformats.org/officeDocument/2006/relationships/notesSlide"/><Relationship Id="rId111" Target="notesSlides/notesSlide11.xml" Type="http://schemas.openxmlformats.org/officeDocument/2006/relationships/notesSlide"/><Relationship Id="rId112" Target="notesSlides/notesSlide12.xml" Type="http://schemas.openxmlformats.org/officeDocument/2006/relationships/notesSlide"/><Relationship Id="rId113" Target="notesSlides/notesSlide13.xml" Type="http://schemas.openxmlformats.org/officeDocument/2006/relationships/notesSlide"/><Relationship Id="rId114" Target="notesSlides/notesSlide14.xml" Type="http://schemas.openxmlformats.org/officeDocument/2006/relationships/notesSlide"/><Relationship Id="rId115" Target="notesSlides/notesSlide15.xml" Type="http://schemas.openxmlformats.org/officeDocument/2006/relationships/notesSlide"/><Relationship Id="rId116" Target="notesSlides/notesSlide16.xml" Type="http://schemas.openxmlformats.org/officeDocument/2006/relationships/notesSlide"/><Relationship Id="rId117" Target="notesSlides/notesSlide17.xml" Type="http://schemas.openxmlformats.org/officeDocument/2006/relationships/notesSlide"/><Relationship Id="rId118" Target="notesSlides/notesSlide18.xml" Type="http://schemas.openxmlformats.org/officeDocument/2006/relationships/notesSlide"/><Relationship Id="rId119" Target="notesSlides/notesSlide19.xml" Type="http://schemas.openxmlformats.org/officeDocument/2006/relationships/notesSlide"/><Relationship Id="rId12" Target="fonts/font12.fntdata" Type="http://schemas.openxmlformats.org/officeDocument/2006/relationships/font"/><Relationship Id="rId120" Target="notesSlides/notesSlide20.xml" Type="http://schemas.openxmlformats.org/officeDocument/2006/relationships/notesSlide"/><Relationship Id="rId121" Target="notesSlides/notesSlide21.xml" Type="http://schemas.openxmlformats.org/officeDocument/2006/relationships/notesSlide"/><Relationship Id="rId122" Target="notesSlides/notesSlide22.xml" Type="http://schemas.openxmlformats.org/officeDocument/2006/relationships/notes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slides/slide1.xml" Type="http://schemas.openxmlformats.org/officeDocument/2006/relationships/slide"/><Relationship Id="rId51" Target="slides/slide2.xml" Type="http://schemas.openxmlformats.org/officeDocument/2006/relationships/slide"/><Relationship Id="rId52" Target="slides/slide3.xml" Type="http://schemas.openxmlformats.org/officeDocument/2006/relationships/slide"/><Relationship Id="rId53" Target="slides/slide4.xml" Type="http://schemas.openxmlformats.org/officeDocument/2006/relationships/slide"/><Relationship Id="rId54" Target="slides/slide5.xml" Type="http://schemas.openxmlformats.org/officeDocument/2006/relationships/slide"/><Relationship Id="rId55" Target="slides/slide6.xml" Type="http://schemas.openxmlformats.org/officeDocument/2006/relationships/slide"/><Relationship Id="rId56" Target="slides/slide7.xml" Type="http://schemas.openxmlformats.org/officeDocument/2006/relationships/slide"/><Relationship Id="rId57" Target="slides/slide8.xml" Type="http://schemas.openxmlformats.org/officeDocument/2006/relationships/slide"/><Relationship Id="rId58" Target="slides/slide9.xml" Type="http://schemas.openxmlformats.org/officeDocument/2006/relationships/slide"/><Relationship Id="rId59" Target="slides/slide10.xml" Type="http://schemas.openxmlformats.org/officeDocument/2006/relationships/slide"/><Relationship Id="rId6" Target="fonts/font6.fntdata" Type="http://schemas.openxmlformats.org/officeDocument/2006/relationships/font"/><Relationship Id="rId60" Target="slides/slide11.xml" Type="http://schemas.openxmlformats.org/officeDocument/2006/relationships/slide"/><Relationship Id="rId61" Target="slides/slide12.xml" Type="http://schemas.openxmlformats.org/officeDocument/2006/relationships/slide"/><Relationship Id="rId62" Target="slides/slide13.xml" Type="http://schemas.openxmlformats.org/officeDocument/2006/relationships/slide"/><Relationship Id="rId63" Target="slides/slide14.xml" Type="http://schemas.openxmlformats.org/officeDocument/2006/relationships/slide"/><Relationship Id="rId64" Target="slides/slide15.xml" Type="http://schemas.openxmlformats.org/officeDocument/2006/relationships/slide"/><Relationship Id="rId65" Target="slides/slide16.xml" Type="http://schemas.openxmlformats.org/officeDocument/2006/relationships/slide"/><Relationship Id="rId66" Target="slides/slide17.xml" Type="http://schemas.openxmlformats.org/officeDocument/2006/relationships/slide"/><Relationship Id="rId67" Target="slides/slide18.xml" Type="http://schemas.openxmlformats.org/officeDocument/2006/relationships/slide"/><Relationship Id="rId68" Target="slides/slide19.xml" Type="http://schemas.openxmlformats.org/officeDocument/2006/relationships/slide"/><Relationship Id="rId69" Target="slides/slide20.xml" Type="http://schemas.openxmlformats.org/officeDocument/2006/relationships/slide"/><Relationship Id="rId7" Target="fonts/font7.fntdata" Type="http://schemas.openxmlformats.org/officeDocument/2006/relationships/font"/><Relationship Id="rId70" Target="slides/slide21.xml" Type="http://schemas.openxmlformats.org/officeDocument/2006/relationships/slide"/><Relationship Id="rId71" Target="slides/slide22.xml" Type="http://schemas.openxmlformats.org/officeDocument/2006/relationships/slide"/><Relationship Id="rId72" Target="slides/slide23.xml" Type="http://schemas.openxmlformats.org/officeDocument/2006/relationships/slide"/><Relationship Id="rId73" Target="slides/slide24.xml" Type="http://schemas.openxmlformats.org/officeDocument/2006/relationships/slide"/><Relationship Id="rId74" Target="slides/slide25.xml" Type="http://schemas.openxmlformats.org/officeDocument/2006/relationships/slide"/><Relationship Id="rId75" Target="slides/slide26.xml" Type="http://schemas.openxmlformats.org/officeDocument/2006/relationships/slide"/><Relationship Id="rId76" Target="slides/slide27.xml" Type="http://schemas.openxmlformats.org/officeDocument/2006/relationships/slide"/><Relationship Id="rId77" Target="slides/slide28.xml" Type="http://schemas.openxmlformats.org/officeDocument/2006/relationships/slide"/><Relationship Id="rId78" Target="slides/slide29.xml" Type="http://schemas.openxmlformats.org/officeDocument/2006/relationships/slide"/><Relationship Id="rId79" Target="slides/slide30.xml" Type="http://schemas.openxmlformats.org/officeDocument/2006/relationships/slide"/><Relationship Id="rId8" Target="fonts/font8.fntdata" Type="http://schemas.openxmlformats.org/officeDocument/2006/relationships/font"/><Relationship Id="rId80" Target="slides/slide31.xml" Type="http://schemas.openxmlformats.org/officeDocument/2006/relationships/slide"/><Relationship Id="rId81" Target="slides/slide32.xml" Type="http://schemas.openxmlformats.org/officeDocument/2006/relationships/slide"/><Relationship Id="rId82" Target="slides/slide33.xml" Type="http://schemas.openxmlformats.org/officeDocument/2006/relationships/slide"/><Relationship Id="rId83" Target="slides/slide34.xml" Type="http://schemas.openxmlformats.org/officeDocument/2006/relationships/slide"/><Relationship Id="rId84" Target="slides/slide35.xml" Type="http://schemas.openxmlformats.org/officeDocument/2006/relationships/slide"/><Relationship Id="rId85" Target="slides/slide36.xml" Type="http://schemas.openxmlformats.org/officeDocument/2006/relationships/slide"/><Relationship Id="rId86" Target="slides/slide37.xml" Type="http://schemas.openxmlformats.org/officeDocument/2006/relationships/slide"/><Relationship Id="rId87" Target="slides/slide38.xml" Type="http://schemas.openxmlformats.org/officeDocument/2006/relationships/slide"/><Relationship Id="rId88" Target="slides/slide39.xml" Type="http://schemas.openxmlformats.org/officeDocument/2006/relationships/slide"/><Relationship Id="rId89" Target="slides/slide40.xml" Type="http://schemas.openxmlformats.org/officeDocument/2006/relationships/slide"/><Relationship Id="rId9" Target="fonts/font9.fntdata" Type="http://schemas.openxmlformats.org/officeDocument/2006/relationships/font"/><Relationship Id="rId90" Target="slides/slide41.xml" Type="http://schemas.openxmlformats.org/officeDocument/2006/relationships/slide"/><Relationship Id="rId91" Target="slides/slide42.xml" Type="http://schemas.openxmlformats.org/officeDocument/2006/relationships/slide"/><Relationship Id="rId92" Target="slides/slide43.xml" Type="http://schemas.openxmlformats.org/officeDocument/2006/relationships/slide"/><Relationship Id="rId93" Target="slides/slide44.xml" Type="http://schemas.openxmlformats.org/officeDocument/2006/relationships/slide"/><Relationship Id="rId94" Target="slides/slide45.xml" Type="http://schemas.openxmlformats.org/officeDocument/2006/relationships/slide"/><Relationship Id="rId95" Target="slides/slide46.xml" Type="http://schemas.openxmlformats.org/officeDocument/2006/relationships/slide"/><Relationship Id="rId96" Target="slides/slide47.xml" Type="http://schemas.openxmlformats.org/officeDocument/2006/relationships/slide"/><Relationship Id="rId97" Target="slides/slide48.xml" Type="http://schemas.openxmlformats.org/officeDocument/2006/relationships/slide"/><Relationship Id="rId98" Target="slides/slide49.xml" Type="http://schemas.openxmlformats.org/officeDocument/2006/relationships/slide"/><Relationship Id="rId99" Target="notesMasters/notesMaster1.xml" Type="http://schemas.openxmlformats.org/officeDocument/2006/relationships/notesMaster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1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1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1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1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1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5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2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6.xml" Type="http://schemas.openxmlformats.org/officeDocument/2006/relationships/slide"/></Relationships>
</file>

<file path=ppt/notesSlides/_rels/notesSlide2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7.xml" Type="http://schemas.openxmlformats.org/officeDocument/2006/relationships/slide"/></Relationships>
</file>

<file path=ppt/notesSlides/_rels/notesSlide2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8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For the translation-based text mining approach, To extract useful information from code-switched text data, we should first translate the text into monolingual. next can be sentiment analysis or else information mining process.</a:t>
            </a:r>
          </a:p>
          <a:p>
            <a:r>
              <a:rPr lang="en-US"/>
              <a:t/>
            </a:r>
          </a:p>
          <a:p>
            <a:r>
              <a:rPr lang="en-US"/>
              <a:t>Here, we focus on Malay-English code-switching situation.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coverts the source text into targeted language while ensuring the preservation of the original meaning and fluency of the translated text.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coverts the source text into targeted language while ensuring the preservation of the original meaning and fluency of the translated text.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coverts the source text into targeted language while ensuring the preservation of the original meaning and fluency of the translated text.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coverts the source text into targeted language while ensuring the preservation of the original meaning and fluency of the translated text.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coverts the source text into targeted language while ensuring the preservation of the original meaning and fluency of the translated text.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coverts the source text into targeted language while ensuring the preservation of the original meaning and fluency of the translated text.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coverts the source text into targeted language while ensuring the preservation of the original meaning and fluency of the translated text.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Ease of Use: BeautifulSoup provides a user-friendly and intuitive way to parse HTML and XML documents. Its simple syntax makes web scraping more accessible, even for those without extensive programming experience.</a:t>
            </a:r>
          </a:p>
          <a:p>
            <a:r>
              <a:rPr lang="en-US"/>
              <a:t/>
            </a:r>
          </a:p>
          <a:p>
            <a:r>
              <a:rPr lang="en-US"/>
              <a:t>Robust Parsing: It's capable of handling poorly formatted HTML, which is common on the web. BeautifulSoup can navigate and extract data from complex web pages without breaking.</a:t>
            </a:r>
          </a:p>
          <a:p>
            <a:r>
              <a:rPr lang="en-US"/>
              <a:t/>
            </a:r>
          </a:p>
          <a:p>
            <a:r>
              <a:rPr lang="en-US"/>
              <a:t>Rich Features: BeautifulSoup offers a range of methods for searching and manipulating parsed data, making it versatile for a wide variety of web scraping tasks. You can extract specific elements, filter data, and traverse the document structure efficiently.</a:t>
            </a:r>
          </a:p>
          <a:p>
            <a:r>
              <a:rPr lang="en-US"/>
              <a:t/>
            </a:r>
          </a:p>
          <a:p>
            <a:r>
              <a:rPr lang="en-US"/>
              <a:t>Widely Adopted: BeautifulSoup is a widely used library in the Python web scraping community, meaning there's a wealth of resources and documentation available. This makes it easier to find help, tutorials, and examples when working on web scraping projects.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Ease of Use: BeautifulSoup provides a user-friendly and intuitive way to parse HTML and XML documents. Its simple syntax makes web scraping more accessible, even for those without extensive programming experience.</a:t>
            </a:r>
          </a:p>
          <a:p>
            <a:r>
              <a:rPr lang="en-US"/>
              <a:t/>
            </a:r>
          </a:p>
          <a:p>
            <a:r>
              <a:rPr lang="en-US"/>
              <a:t>Robust Parsing: It's capable of handling poorly formatted HTML, which is common on the web. BeautifulSoup can navigate and extract data from complex web pages without breaking.</a:t>
            </a:r>
          </a:p>
          <a:p>
            <a:r>
              <a:rPr lang="en-US"/>
              <a:t/>
            </a:r>
          </a:p>
          <a:p>
            <a:r>
              <a:rPr lang="en-US"/>
              <a:t>Rich Features: BeautifulSoup offers a range of methods for searching and manipulating parsed data, making it versatile for a wide variety of web scraping tasks. You can extract specific elements, filter data, and traverse the document structure efficiently.</a:t>
            </a:r>
          </a:p>
          <a:p>
            <a:r>
              <a:rPr lang="en-US"/>
              <a:t/>
            </a:r>
          </a:p>
          <a:p>
            <a:r>
              <a:rPr lang="en-US"/>
              <a:t>Widely Adopted: BeautifulSoup is a widely used library in the Python web scraping community, meaning there's a wealth of resources and documentation available. This makes it easier to find help, tutorials, and examples when working on web scraping projects.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coverts the source text into targeted language while ensuring the preservation of the original meaning and fluency of the translated text.</a:t>
            </a:r>
          </a:p>
          <a:p>
            <a:r>
              <a:rPr lang="en-US"/>
              <a:t/>
            </a:r>
          </a:p>
          <a:p>
            <a:r>
              <a:rPr lang="en-US"/>
              <a:t>The dictionary is ongoing, with version, what to add on each meeting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For the translation-based text mining approach, To extract useful information from code-switched text data, we should first translate the text into monolingual. next can be sentiment analysis or else information mining process.</a:t>
            </a:r>
          </a:p>
          <a:p>
            <a:r>
              <a:rPr lang="en-US"/>
              <a:t/>
            </a:r>
          </a:p>
          <a:p>
            <a:r>
              <a:rPr lang="en-US"/>
              <a:t>Here, we focus on Malay-English code-switching situation.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coverts the source text into targeted language while ensuring the preservation of the original meaning and fluency of the translated text.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coverts the source text into targeted language while ensuring the preservation of the original meaning and fluency of the translated text.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coverts the source text into targeted language while ensuring the preservation of the original meaning and fluency of the translated text.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For the translation-based text mining approach, To extract useful information from code-switched text data, we should first translate the text into monolingual. next can be sentiment analysis or else information mining process.</a:t>
            </a:r>
          </a:p>
          <a:p>
            <a:r>
              <a:rPr lang="en-US"/>
              <a:t/>
            </a:r>
          </a:p>
          <a:p>
            <a:r>
              <a:rPr lang="en-US"/>
              <a:t>Here, we focus on Malay-English code-switching situation.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For the translation-based text mining approach, To extract useful information from code-switched text data, we should first translate the text into monolingual. next can be sentiment analysis or else information mining process.</a:t>
            </a:r>
          </a:p>
          <a:p>
            <a:r>
              <a:rPr lang="en-US"/>
              <a:t/>
            </a:r>
          </a:p>
          <a:p>
            <a:r>
              <a:rPr lang="en-US"/>
              <a:t>Here, we focus on Malay-English code-switching situation.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For the translation-based text mining approach, To extract useful information from code-switched text data, we should first translate the text into monolingual. next can be sentiment analysis or else information mining process.</a:t>
            </a:r>
          </a:p>
          <a:p>
            <a:r>
              <a:rPr lang="en-US"/>
              <a:t/>
            </a:r>
          </a:p>
          <a:p>
            <a:r>
              <a:rPr lang="en-US"/>
              <a:t>Here, we focus on Malay-English code-switching situation.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For the translation-based text mining approach, To extract useful information from code-switched text data, we should first translate the text into monolingual. next can be sentiment analysis or else information mining process.</a:t>
            </a:r>
          </a:p>
          <a:p>
            <a:r>
              <a:rPr lang="en-US"/>
              <a:t/>
            </a:r>
          </a:p>
          <a:p>
            <a:r>
              <a:rPr lang="en-US"/>
              <a:t>Here, we focus on Malay-English code-switching situation.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For the translation-based text mining approach, To extract useful information from code-switched text data, we should first translate the text into monolingual. next can be sentiment analysis or else information mining process.</a:t>
            </a:r>
          </a:p>
          <a:p>
            <a:r>
              <a:rPr lang="en-US"/>
              <a:t/>
            </a:r>
          </a:p>
          <a:p>
            <a:r>
              <a:rPr lang="en-US"/>
              <a:t>Here, we focus on Malay-English code-switching situation.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coverts the source text into targeted language while ensuring the preservation of the original meaning and fluency of the translated text.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coverts the source text into targeted language while ensuring the preservation of the original meaning and fluency of the translated text.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11" Target="../media/image53.png" Type="http://schemas.openxmlformats.org/officeDocument/2006/relationships/image"/><Relationship Id="rId12" Target="../media/image54.svg" Type="http://schemas.openxmlformats.org/officeDocument/2006/relationships/image"/><Relationship Id="rId13" Target="../media/image13.png" Type="http://schemas.openxmlformats.org/officeDocument/2006/relationships/image"/><Relationship Id="rId2" Target="../media/image12.pn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13" Target="../media/image38.pn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13" Target="../media/image38.pn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13" Target="../media/image38.pn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13" Target="../media/image38.pn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13" Target="../media/image38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13" Target="../media/image38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image12.pn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image12.pn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14" Target="../media/image67.png" Type="http://schemas.openxmlformats.org/officeDocument/2006/relationships/image"/><Relationship Id="rId15" Target="../media/image68.svg" Type="http://schemas.openxmlformats.org/officeDocument/2006/relationships/image"/><Relationship Id="rId16" Target="../media/image69.png" Type="http://schemas.openxmlformats.org/officeDocument/2006/relationships/image"/><Relationship Id="rId17" Target="../media/image70.svg" Type="http://schemas.openxmlformats.org/officeDocument/2006/relationships/image"/><Relationship Id="rId18" Target="../media/image71.png" Type="http://schemas.openxmlformats.org/officeDocument/2006/relationships/image"/><Relationship Id="rId19" Target="../media/image72.svg" Type="http://schemas.openxmlformats.org/officeDocument/2006/relationships/image"/><Relationship Id="rId2" Target="../notesSlides/notesSlide8.xml" Type="http://schemas.openxmlformats.org/officeDocument/2006/relationships/notesSlide"/><Relationship Id="rId20" Target="../media/image73.png" Type="http://schemas.openxmlformats.org/officeDocument/2006/relationships/image"/><Relationship Id="rId21" Target="../media/image74.svg" Type="http://schemas.openxmlformats.org/officeDocument/2006/relationships/image"/><Relationship Id="rId22" Target="../media/image75.png" Type="http://schemas.openxmlformats.org/officeDocument/2006/relationships/image"/><Relationship Id="rId23" Target="../media/image76.svg" Type="http://schemas.openxmlformats.org/officeDocument/2006/relationships/image"/><Relationship Id="rId24" Target="../media/image77.png" Type="http://schemas.openxmlformats.org/officeDocument/2006/relationships/image"/><Relationship Id="rId25" Target="../media/image78.svg" Type="http://schemas.openxmlformats.org/officeDocument/2006/relationships/image"/><Relationship Id="rId26" Target="../media/image79.png" Type="http://schemas.openxmlformats.org/officeDocument/2006/relationships/image"/><Relationship Id="rId27" Target="../media/image80.svg" Type="http://schemas.openxmlformats.org/officeDocument/2006/relationships/image"/><Relationship Id="rId28" Target="../media/image81.png" Type="http://schemas.openxmlformats.org/officeDocument/2006/relationships/image"/><Relationship Id="rId29" Target="../media/image82.svg" Type="http://schemas.openxmlformats.org/officeDocument/2006/relationships/image"/><Relationship Id="rId3" Target="../media/image12.png" Type="http://schemas.openxmlformats.org/officeDocument/2006/relationships/image"/><Relationship Id="rId30" Target="../media/image83.png" Type="http://schemas.openxmlformats.org/officeDocument/2006/relationships/image"/><Relationship Id="rId31" Target="../media/image84.svg" Type="http://schemas.openxmlformats.org/officeDocument/2006/relationships/image"/><Relationship Id="rId32" Target="../media/image85.png" Type="http://schemas.openxmlformats.org/officeDocument/2006/relationships/image"/><Relationship Id="rId33" Target="../media/image86.svg" Type="http://schemas.openxmlformats.org/officeDocument/2006/relationships/image"/><Relationship Id="rId34" Target="../media/image87.png" Type="http://schemas.openxmlformats.org/officeDocument/2006/relationships/image"/><Relationship Id="rId35" Target="../media/image88.svg" Type="http://schemas.openxmlformats.org/officeDocument/2006/relationships/image"/><Relationship Id="rId36" Target="../media/image89.png" Type="http://schemas.openxmlformats.org/officeDocument/2006/relationships/image"/><Relationship Id="rId37" Target="../media/image90.svg" Type="http://schemas.openxmlformats.org/officeDocument/2006/relationships/image"/><Relationship Id="rId38" Target="../media/image91.png" Type="http://schemas.openxmlformats.org/officeDocument/2006/relationships/image"/><Relationship Id="rId39" Target="../media/image92.svg" Type="http://schemas.openxmlformats.org/officeDocument/2006/relationships/image"/><Relationship Id="rId4" Target="../media/image57.png" Type="http://schemas.openxmlformats.org/officeDocument/2006/relationships/image"/><Relationship Id="rId40" Target="../media/image93.png" Type="http://schemas.openxmlformats.org/officeDocument/2006/relationships/image"/><Relationship Id="rId41" Target="../media/image94.svg" Type="http://schemas.openxmlformats.org/officeDocument/2006/relationships/image"/><Relationship Id="rId42" Target="../media/image95.png" Type="http://schemas.openxmlformats.org/officeDocument/2006/relationships/image"/><Relationship Id="rId43" Target="../media/image96.svg" Type="http://schemas.openxmlformats.org/officeDocument/2006/relationships/image"/><Relationship Id="rId44" Target="../media/image97.png" Type="http://schemas.openxmlformats.org/officeDocument/2006/relationships/image"/><Relationship Id="rId45" Target="../media/image98.svg" Type="http://schemas.openxmlformats.org/officeDocument/2006/relationships/image"/><Relationship Id="rId46" Target="../media/image56.png" Type="http://schemas.openxmlformats.org/officeDocument/2006/relationships/image"/><Relationship Id="rId47" Target="../media/image99.png" Type="http://schemas.openxmlformats.org/officeDocument/2006/relationships/image"/><Relationship Id="rId48" Target="../media/image100.svg" Type="http://schemas.openxmlformats.org/officeDocument/2006/relationships/image"/><Relationship Id="rId49" Target="../media/image101.png" Type="http://schemas.openxmlformats.org/officeDocument/2006/relationships/image"/><Relationship Id="rId5" Target="../media/image58.svg" Type="http://schemas.openxmlformats.org/officeDocument/2006/relationships/image"/><Relationship Id="rId50" Target="../media/image102.svg" Type="http://schemas.openxmlformats.org/officeDocument/2006/relationships/image"/><Relationship Id="rId51" Target="../media/image103.png" Type="http://schemas.openxmlformats.org/officeDocument/2006/relationships/image"/><Relationship Id="rId52" Target="../media/image104.svg" Type="http://schemas.openxmlformats.org/officeDocument/2006/relationships/image"/><Relationship Id="rId53" Target="../media/image105.png" Type="http://schemas.openxmlformats.org/officeDocument/2006/relationships/image"/><Relationship Id="rId54" Target="../media/image106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2.png" Type="http://schemas.openxmlformats.org/officeDocument/2006/relationships/image"/><Relationship Id="rId4" Target="../media/image56.png" Type="http://schemas.openxmlformats.org/officeDocument/2006/relationships/image"/><Relationship Id="rId5" Target="../media/image107.png" Type="http://schemas.openxmlformats.org/officeDocument/2006/relationships/image"/><Relationship Id="rId6" Target="../media/image108.svg" Type="http://schemas.openxmlformats.org/officeDocument/2006/relationships/image"/><Relationship Id="rId7" Target="../media/image109.png" Type="http://schemas.openxmlformats.org/officeDocument/2006/relationships/image"/><Relationship Id="rId8" Target="../media/image110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2.png" Type="http://schemas.openxmlformats.org/officeDocument/2006/relationships/image"/><Relationship Id="rId4" Target="../media/image56.png" Type="http://schemas.openxmlformats.org/officeDocument/2006/relationships/image"/><Relationship Id="rId5" Target="../media/image107.png" Type="http://schemas.openxmlformats.org/officeDocument/2006/relationships/image"/><Relationship Id="rId6" Target="../media/image108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2.png" Type="http://schemas.openxmlformats.org/officeDocument/2006/relationships/image"/><Relationship Id="rId4" Target="../media/image56.png" Type="http://schemas.openxmlformats.org/officeDocument/2006/relationships/image"/><Relationship Id="rId5" Target="../media/image107.png" Type="http://schemas.openxmlformats.org/officeDocument/2006/relationships/image"/><Relationship Id="rId6" Target="../media/image108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2.png" Type="http://schemas.openxmlformats.org/officeDocument/2006/relationships/image"/><Relationship Id="rId4" Target="../media/image111.png" Type="http://schemas.openxmlformats.org/officeDocument/2006/relationships/image"/><Relationship Id="rId5" Target="../media/image112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2.png" Type="http://schemas.openxmlformats.org/officeDocument/2006/relationships/image"/><Relationship Id="rId4" Target="../media/image111.png" Type="http://schemas.openxmlformats.org/officeDocument/2006/relationships/image"/><Relationship Id="rId5" Target="../media/image11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9.png" Type="http://schemas.openxmlformats.org/officeDocument/2006/relationships/image"/><Relationship Id="rId11" Target="../media/image120.svg" Type="http://schemas.openxmlformats.org/officeDocument/2006/relationships/image"/><Relationship Id="rId12" Target="../media/image24.png" Type="http://schemas.openxmlformats.org/officeDocument/2006/relationships/image"/><Relationship Id="rId13" Target="../media/image25.svg" Type="http://schemas.openxmlformats.org/officeDocument/2006/relationships/image"/><Relationship Id="rId2" Target="../notesSlides/notesSlide14.xml" Type="http://schemas.openxmlformats.org/officeDocument/2006/relationships/notesSlide"/><Relationship Id="rId3" Target="../media/image12.png" Type="http://schemas.openxmlformats.org/officeDocument/2006/relationships/image"/><Relationship Id="rId4" Target="../media/image111.png" Type="http://schemas.openxmlformats.org/officeDocument/2006/relationships/image"/><Relationship Id="rId5" Target="../media/image114.png" Type="http://schemas.openxmlformats.org/officeDocument/2006/relationships/image"/><Relationship Id="rId6" Target="../media/image115.png" Type="http://schemas.openxmlformats.org/officeDocument/2006/relationships/image"/><Relationship Id="rId7" Target="../media/image116.svg" Type="http://schemas.openxmlformats.org/officeDocument/2006/relationships/image"/><Relationship Id="rId8" Target="../media/image117.png" Type="http://schemas.openxmlformats.org/officeDocument/2006/relationships/image"/><Relationship Id="rId9" Target="../media/image118.sv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2.png" Type="http://schemas.openxmlformats.org/officeDocument/2006/relationships/image"/><Relationship Id="rId4" Target="../media/image111.png" Type="http://schemas.openxmlformats.org/officeDocument/2006/relationships/image"/><Relationship Id="rId5" Target="../media/image114.png" Type="http://schemas.openxmlformats.org/officeDocument/2006/relationships/image"/><Relationship Id="rId6" Target="../media/image121.png" Type="http://schemas.openxmlformats.org/officeDocument/2006/relationships/image"/><Relationship Id="rId7" Target="../media/image122.png" Type="http://schemas.openxmlformats.org/officeDocument/2006/relationships/image"/><Relationship Id="rId8" Target="../media/image123.sv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2.png" Type="http://schemas.openxmlformats.org/officeDocument/2006/relationships/image"/><Relationship Id="rId4" Target="../media/image111.png" Type="http://schemas.openxmlformats.org/officeDocument/2006/relationships/image"/><Relationship Id="rId5" Target="../media/image114.png" Type="http://schemas.openxmlformats.org/officeDocument/2006/relationships/image"/><Relationship Id="rId6" Target="../media/image124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2.png" Type="http://schemas.openxmlformats.org/officeDocument/2006/relationships/image"/><Relationship Id="rId4" Target="../media/image111.png" Type="http://schemas.openxmlformats.org/officeDocument/2006/relationships/image"/><Relationship Id="rId5" Target="../media/image114.png" Type="http://schemas.openxmlformats.org/officeDocument/2006/relationships/image"/><Relationship Id="rId6" Target="../media/image122.png" Type="http://schemas.openxmlformats.org/officeDocument/2006/relationships/image"/><Relationship Id="rId7" Target="../media/image123.svg" Type="http://schemas.openxmlformats.org/officeDocument/2006/relationships/image"/><Relationship Id="rId8" Target="../media/image125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12.png" Type="http://schemas.openxmlformats.org/officeDocument/2006/relationships/image"/><Relationship Id="rId4" Target="../media/image111.png" Type="http://schemas.openxmlformats.org/officeDocument/2006/relationships/image"/><Relationship Id="rId5" Target="../media/image126.pn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127.png" Type="http://schemas.openxmlformats.org/officeDocument/2006/relationships/image"/><Relationship Id="rId9" Target="../media/image128.sv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2.png" Type="http://schemas.openxmlformats.org/officeDocument/2006/relationships/image"/><Relationship Id="rId4" Target="../media/image111.png" Type="http://schemas.openxmlformats.org/officeDocument/2006/relationships/image"/><Relationship Id="rId5" Target="../media/image129.png" Type="http://schemas.openxmlformats.org/officeDocument/2006/relationships/image"/><Relationship Id="rId6" Target="../media/image130.png" Type="http://schemas.openxmlformats.org/officeDocument/2006/relationships/image"/><Relationship Id="rId7" Target="../media/image131.pn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12.png" Type="http://schemas.openxmlformats.org/officeDocument/2006/relationships/image"/><Relationship Id="rId4" Target="../media/image111.png" Type="http://schemas.openxmlformats.org/officeDocument/2006/relationships/image"/><Relationship Id="rId5" Target="../media/image132.png" Type="http://schemas.openxmlformats.org/officeDocument/2006/relationships/image"/><Relationship Id="rId6" Target="../media/image131.pn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12.png" Type="http://schemas.openxmlformats.org/officeDocument/2006/relationships/image"/><Relationship Id="rId4" Target="../media/image111.png" Type="http://schemas.openxmlformats.org/officeDocument/2006/relationships/image"/><Relationship Id="rId5" Target="../media/image133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12.png" Type="http://schemas.openxmlformats.org/officeDocument/2006/relationships/image"/><Relationship Id="rId4" Target="../media/image111.png" Type="http://schemas.openxmlformats.org/officeDocument/2006/relationships/image"/><Relationship Id="rId5" Target="../media/image133.png" Type="http://schemas.openxmlformats.org/officeDocument/2006/relationships/image"/><Relationship Id="rId6" Target="../media/image134.pn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35.svg" Type="http://schemas.openxmlformats.org/officeDocument/2006/relationships/image"/><Relationship Id="rId4" Target="../media/image136.png" Type="http://schemas.openxmlformats.org/officeDocument/2006/relationships/image"/><Relationship Id="rId5" Target="../media/image137.pn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35.svg" Type="http://schemas.openxmlformats.org/officeDocument/2006/relationships/image"/><Relationship Id="rId4" Target="../media/image136.png" Type="http://schemas.openxmlformats.org/officeDocument/2006/relationships/image"/><Relationship Id="rId5" Target="../media/image137.pn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35.svg" Type="http://schemas.openxmlformats.org/officeDocument/2006/relationships/image"/><Relationship Id="rId4" Target="../media/image136.png" Type="http://schemas.openxmlformats.org/officeDocument/2006/relationships/image"/><Relationship Id="rId5" Target="../media/image138.pn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35.svg" Type="http://schemas.openxmlformats.org/officeDocument/2006/relationships/image"/><Relationship Id="rId4" Target="../media/image136.png" Type="http://schemas.openxmlformats.org/officeDocument/2006/relationships/image"/><Relationship Id="rId5" Target="../media/image139.png" Type="http://schemas.openxmlformats.org/officeDocument/2006/relationships/image"/></Relationships>
</file>

<file path=ppt/slides/_rels/slide4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35.svg" Type="http://schemas.openxmlformats.org/officeDocument/2006/relationships/image"/><Relationship Id="rId4" Target="../media/image136.png" Type="http://schemas.openxmlformats.org/officeDocument/2006/relationships/image"/><Relationship Id="rId5" Target="../media/image139.png" Type="http://schemas.openxmlformats.org/officeDocument/2006/relationships/image"/><Relationship Id="rId6" Target="../media/image140.png" Type="http://schemas.openxmlformats.org/officeDocument/2006/relationships/image"/><Relationship Id="rId7" Target="../media/image141.svg" Type="http://schemas.openxmlformats.org/officeDocument/2006/relationships/image"/><Relationship Id="rId8" Target="../media/image142.png" Type="http://schemas.openxmlformats.org/officeDocument/2006/relationships/image"/><Relationship Id="rId9" Target="../media/image143.svg" Type="http://schemas.openxmlformats.org/officeDocument/2006/relationships/image"/></Relationships>
</file>

<file path=ppt/slides/_rels/slide4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4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image144.png" Type="http://schemas.openxmlformats.org/officeDocument/2006/relationships/image"/><Relationship Id="rId4" Target="../media/image145.png" Type="http://schemas.openxmlformats.org/officeDocument/2006/relationships/image"/></Relationships>
</file>

<file path=ppt/slides/_rels/slide4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3.svg" Type="http://schemas.openxmlformats.org/officeDocument/2006/relationships/image"/><Relationship Id="rId11" Target="../media/image154.png" Type="http://schemas.openxmlformats.org/officeDocument/2006/relationships/image"/><Relationship Id="rId12" Target="../media/image155.svg" Type="http://schemas.openxmlformats.org/officeDocument/2006/relationships/image"/><Relationship Id="rId13" Target="../media/image156.png" Type="http://schemas.openxmlformats.org/officeDocument/2006/relationships/image"/><Relationship Id="rId14" Target="../media/image157.svg" Type="http://schemas.openxmlformats.org/officeDocument/2006/relationships/image"/><Relationship Id="rId15" Target="../media/image158.png" Type="http://schemas.openxmlformats.org/officeDocument/2006/relationships/image"/><Relationship Id="rId16" Target="../media/image159.svg" Type="http://schemas.openxmlformats.org/officeDocument/2006/relationships/image"/><Relationship Id="rId17" Target="../media/image160.png" Type="http://schemas.openxmlformats.org/officeDocument/2006/relationships/image"/><Relationship Id="rId18" Target="../media/image161.svg" Type="http://schemas.openxmlformats.org/officeDocument/2006/relationships/image"/><Relationship Id="rId19" Target="../media/image162.png" Type="http://schemas.openxmlformats.org/officeDocument/2006/relationships/image"/><Relationship Id="rId2" Target="../media/image12.png" Type="http://schemas.openxmlformats.org/officeDocument/2006/relationships/image"/><Relationship Id="rId20" Target="../media/image163.svg" Type="http://schemas.openxmlformats.org/officeDocument/2006/relationships/image"/><Relationship Id="rId21" Target="../media/image164.png" Type="http://schemas.openxmlformats.org/officeDocument/2006/relationships/image"/><Relationship Id="rId22" Target="../media/image165.svg" Type="http://schemas.openxmlformats.org/officeDocument/2006/relationships/image"/><Relationship Id="rId23" Target="../media/image145.png" Type="http://schemas.openxmlformats.org/officeDocument/2006/relationships/image"/><Relationship Id="rId3" Target="../media/image146.png" Type="http://schemas.openxmlformats.org/officeDocument/2006/relationships/image"/><Relationship Id="rId4" Target="../media/image147.svg" Type="http://schemas.openxmlformats.org/officeDocument/2006/relationships/image"/><Relationship Id="rId5" Target="../media/image148.png" Type="http://schemas.openxmlformats.org/officeDocument/2006/relationships/image"/><Relationship Id="rId6" Target="../media/image149.svg" Type="http://schemas.openxmlformats.org/officeDocument/2006/relationships/image"/><Relationship Id="rId7" Target="../media/image150.png" Type="http://schemas.openxmlformats.org/officeDocument/2006/relationships/image"/><Relationship Id="rId8" Target="../media/image151.svg" Type="http://schemas.openxmlformats.org/officeDocument/2006/relationships/image"/><Relationship Id="rId9" Target="../media/image152.png" Type="http://schemas.openxmlformats.org/officeDocument/2006/relationships/image"/></Relationships>
</file>

<file path=ppt/slides/_rels/slide4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66.png" Type="http://schemas.openxmlformats.org/officeDocument/2006/relationships/image"/><Relationship Id="rId4" Target="../media/image167.svg" Type="http://schemas.openxmlformats.org/officeDocument/2006/relationships/image"/><Relationship Id="rId5" Target="../media/image168.png" Type="http://schemas.openxmlformats.org/officeDocument/2006/relationships/image"/><Relationship Id="rId6" Target="../media/image169.svg" Type="http://schemas.openxmlformats.org/officeDocument/2006/relationships/image"/><Relationship Id="rId7" Target="../media/image170.png" Type="http://schemas.openxmlformats.org/officeDocument/2006/relationships/image"/><Relationship Id="rId8" Target="../media/image171.svg" Type="http://schemas.openxmlformats.org/officeDocument/2006/relationships/image"/><Relationship Id="rId9" Target="../media/image145.png" Type="http://schemas.openxmlformats.org/officeDocument/2006/relationships/image"/></Relationships>
</file>

<file path=ppt/slides/_rels/slide4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2.jpeg" Type="http://schemas.openxmlformats.org/officeDocument/2006/relationships/image"/><Relationship Id="rId3" Target="../media/image173.png" Type="http://schemas.openxmlformats.org/officeDocument/2006/relationships/image"/><Relationship Id="rId4" Target="../media/image17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2" Target="../media/image12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2" Target="../media/image12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13" Target="../media/image38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640037" y="-24280"/>
            <a:ext cx="7645518" cy="10321451"/>
          </a:xfrm>
          <a:custGeom>
            <a:avLst/>
            <a:gdLst/>
            <a:ahLst/>
            <a:cxnLst/>
            <a:rect r="r" b="b" t="t" l="l"/>
            <a:pathLst>
              <a:path h="10321451" w="7645518">
                <a:moveTo>
                  <a:pt x="0" y="0"/>
                </a:moveTo>
                <a:lnTo>
                  <a:pt x="7645518" y="0"/>
                </a:lnTo>
                <a:lnTo>
                  <a:pt x="7645518" y="10321450"/>
                </a:lnTo>
                <a:lnTo>
                  <a:pt x="0" y="10321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8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08" y="0"/>
            <a:ext cx="13104780" cy="10287000"/>
          </a:xfrm>
          <a:custGeom>
            <a:avLst/>
            <a:gdLst/>
            <a:ahLst/>
            <a:cxnLst/>
            <a:rect r="r" b="b" t="t" l="l"/>
            <a:pathLst>
              <a:path h="10287000" w="13104780">
                <a:moveTo>
                  <a:pt x="0" y="0"/>
                </a:moveTo>
                <a:lnTo>
                  <a:pt x="13104780" y="0"/>
                </a:lnTo>
                <a:lnTo>
                  <a:pt x="131047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40" r="0" b="-4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8519" y="1415048"/>
            <a:ext cx="2944968" cy="996044"/>
          </a:xfrm>
          <a:custGeom>
            <a:avLst/>
            <a:gdLst/>
            <a:ahLst/>
            <a:cxnLst/>
            <a:rect r="r" b="b" t="t" l="l"/>
            <a:pathLst>
              <a:path h="996044" w="2944968">
                <a:moveTo>
                  <a:pt x="0" y="0"/>
                </a:moveTo>
                <a:lnTo>
                  <a:pt x="2944968" y="0"/>
                </a:lnTo>
                <a:lnTo>
                  <a:pt x="2944968" y="996043"/>
                </a:lnTo>
                <a:lnTo>
                  <a:pt x="0" y="9960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2" r="0" b="-4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76012" y="5859250"/>
            <a:ext cx="8732520" cy="742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450">
                <a:solidFill>
                  <a:srgbClr val="FFFFFF"/>
                </a:solidFill>
                <a:latin typeface="Poppins"/>
              </a:rPr>
              <a:t>ENHANCED NEURAL MACHINE TRANSLATION FOR MALAY-ENGLISH CODE-SWITCHED TEXT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6012" y="5067127"/>
            <a:ext cx="9264025" cy="438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450">
                <a:solidFill>
                  <a:srgbClr val="FFFFFF"/>
                </a:solidFill>
                <a:latin typeface="Poppins"/>
              </a:rPr>
              <a:t>QUALIFYING ASSESSMENT CORRECTION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6817" y="3018270"/>
            <a:ext cx="10463351" cy="1802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9"/>
              </a:lnSpc>
            </a:pPr>
            <a:r>
              <a:rPr lang="en-US" sz="5550" spc="450">
                <a:solidFill>
                  <a:srgbClr val="FFFFFF"/>
                </a:solidFill>
                <a:latin typeface="Poppins Bold"/>
              </a:rPr>
              <a:t>UNIVERSITI TEKNOLOGI MALAYSIA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91948" y="9640839"/>
            <a:ext cx="3594327" cy="204506"/>
          </a:xfrm>
          <a:custGeom>
            <a:avLst/>
            <a:gdLst/>
            <a:ahLst/>
            <a:cxnLst/>
            <a:rect r="r" b="b" t="t" l="l"/>
            <a:pathLst>
              <a:path h="204506" w="3594327">
                <a:moveTo>
                  <a:pt x="0" y="0"/>
                </a:moveTo>
                <a:lnTo>
                  <a:pt x="3594327" y="0"/>
                </a:lnTo>
                <a:lnTo>
                  <a:pt x="3594327" y="204505"/>
                </a:lnTo>
                <a:lnTo>
                  <a:pt x="0" y="2045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19" t="0" r="-819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032392" y="9769762"/>
            <a:ext cx="2339919" cy="296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FFFFFF"/>
                </a:solidFill>
                <a:latin typeface="Poppins"/>
              </a:rPr>
              <a:t>UTM JOHOR BAHRU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6011" y="6954361"/>
            <a:ext cx="8732520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448">
                <a:solidFill>
                  <a:srgbClr val="FFFFFF"/>
                </a:solidFill>
                <a:latin typeface="Poppins"/>
              </a:rPr>
              <a:t>WONG YIT KHEE (PCS223010)</a:t>
            </a:r>
          </a:p>
          <a:p>
            <a:pPr>
              <a:lnSpc>
                <a:spcPts val="2520"/>
              </a:lnSpc>
            </a:pPr>
            <a:r>
              <a:rPr lang="en-US" sz="2100" spc="392">
                <a:solidFill>
                  <a:srgbClr val="FFFFFF"/>
                </a:solidFill>
                <a:latin typeface="Poppins"/>
              </a:rPr>
              <a:t>Supervised by:</a:t>
            </a:r>
          </a:p>
          <a:p>
            <a:pPr>
              <a:lnSpc>
                <a:spcPts val="2520"/>
              </a:lnSpc>
            </a:pPr>
            <a:r>
              <a:rPr lang="en-US" sz="2100" spc="392">
                <a:solidFill>
                  <a:srgbClr val="FFFFFF"/>
                </a:solidFill>
                <a:latin typeface="Poppins"/>
              </a:rPr>
              <a:t>Dr Sharin Hazlin binti Huspi</a:t>
            </a:r>
          </a:p>
          <a:p>
            <a:pPr algn="l">
              <a:lnSpc>
                <a:spcPts val="2520"/>
              </a:lnSpc>
            </a:pPr>
            <a:r>
              <a:rPr lang="en-US" sz="2100" spc="393">
                <a:solidFill>
                  <a:srgbClr val="FFFFFF"/>
                </a:solidFill>
                <a:latin typeface="Poppins"/>
              </a:rPr>
              <a:t>Dr Haslina binti Hashim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" t="0" r="-25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4298867" y="4811240"/>
            <a:ext cx="9837605" cy="9525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416508" y="4038235"/>
            <a:ext cx="1444179" cy="1444179"/>
            <a:chOff x="0" y="0"/>
            <a:chExt cx="1925572" cy="19255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25574" cy="1925574"/>
            </a:xfrm>
            <a:custGeom>
              <a:avLst/>
              <a:gdLst/>
              <a:ahLst/>
              <a:cxnLst/>
              <a:rect r="r" b="b" t="t" l="l"/>
              <a:pathLst>
                <a:path h="1925574" w="1925574">
                  <a:moveTo>
                    <a:pt x="0" y="962787"/>
                  </a:moveTo>
                  <a:cubicBezTo>
                    <a:pt x="0" y="431038"/>
                    <a:pt x="431038" y="0"/>
                    <a:pt x="962787" y="0"/>
                  </a:cubicBezTo>
                  <a:cubicBezTo>
                    <a:pt x="1494536" y="0"/>
                    <a:pt x="1925574" y="431038"/>
                    <a:pt x="1925574" y="962787"/>
                  </a:cubicBezTo>
                  <a:cubicBezTo>
                    <a:pt x="1925574" y="1494536"/>
                    <a:pt x="1494536" y="1925574"/>
                    <a:pt x="962787" y="1925574"/>
                  </a:cubicBezTo>
                  <a:cubicBezTo>
                    <a:pt x="431038" y="1925574"/>
                    <a:pt x="0" y="1494536"/>
                    <a:pt x="0" y="962787"/>
                  </a:cubicBezTo>
                  <a:close/>
                </a:path>
              </a:pathLst>
            </a:custGeom>
            <a:solidFill>
              <a:srgbClr val="580C1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460116" y="4075144"/>
            <a:ext cx="1441692" cy="1444179"/>
            <a:chOff x="0" y="0"/>
            <a:chExt cx="1922256" cy="19255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22272" cy="1925574"/>
            </a:xfrm>
            <a:custGeom>
              <a:avLst/>
              <a:gdLst/>
              <a:ahLst/>
              <a:cxnLst/>
              <a:rect r="r" b="b" t="t" l="l"/>
              <a:pathLst>
                <a:path h="1925574" w="1922272">
                  <a:moveTo>
                    <a:pt x="0" y="962787"/>
                  </a:moveTo>
                  <a:cubicBezTo>
                    <a:pt x="0" y="431038"/>
                    <a:pt x="430276" y="0"/>
                    <a:pt x="961136" y="0"/>
                  </a:cubicBezTo>
                  <a:cubicBezTo>
                    <a:pt x="1491996" y="0"/>
                    <a:pt x="1922272" y="431038"/>
                    <a:pt x="1922272" y="962787"/>
                  </a:cubicBezTo>
                  <a:cubicBezTo>
                    <a:pt x="1922272" y="1494536"/>
                    <a:pt x="1491996" y="1925574"/>
                    <a:pt x="961136" y="1925574"/>
                  </a:cubicBezTo>
                  <a:cubicBezTo>
                    <a:pt x="430276" y="1925574"/>
                    <a:pt x="0" y="1494536"/>
                    <a:pt x="0" y="962787"/>
                  </a:cubicBezTo>
                  <a:close/>
                </a:path>
              </a:pathLst>
            </a:custGeom>
            <a:solidFill>
              <a:srgbClr val="A7333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834056" y="4038235"/>
            <a:ext cx="1441692" cy="1444179"/>
            <a:chOff x="0" y="0"/>
            <a:chExt cx="1922256" cy="19255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22272" cy="1925574"/>
            </a:xfrm>
            <a:custGeom>
              <a:avLst/>
              <a:gdLst/>
              <a:ahLst/>
              <a:cxnLst/>
              <a:rect r="r" b="b" t="t" l="l"/>
              <a:pathLst>
                <a:path h="1925574" w="1922272">
                  <a:moveTo>
                    <a:pt x="0" y="962787"/>
                  </a:moveTo>
                  <a:cubicBezTo>
                    <a:pt x="0" y="431038"/>
                    <a:pt x="430276" y="0"/>
                    <a:pt x="961136" y="0"/>
                  </a:cubicBezTo>
                  <a:cubicBezTo>
                    <a:pt x="1491996" y="0"/>
                    <a:pt x="1922272" y="431038"/>
                    <a:pt x="1922272" y="962787"/>
                  </a:cubicBezTo>
                  <a:cubicBezTo>
                    <a:pt x="1922272" y="1494536"/>
                    <a:pt x="1491996" y="1925574"/>
                    <a:pt x="961136" y="1925574"/>
                  </a:cubicBezTo>
                  <a:cubicBezTo>
                    <a:pt x="430276" y="1925574"/>
                    <a:pt x="0" y="1494536"/>
                    <a:pt x="0" y="962787"/>
                  </a:cubicBezTo>
                  <a:close/>
                </a:path>
              </a:pathLst>
            </a:custGeom>
            <a:solidFill>
              <a:srgbClr val="C52233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8758216" y="4388433"/>
            <a:ext cx="792148" cy="817602"/>
          </a:xfrm>
          <a:custGeom>
            <a:avLst/>
            <a:gdLst/>
            <a:ahLst/>
            <a:cxnLst/>
            <a:rect r="r" b="b" t="t" l="l"/>
            <a:pathLst>
              <a:path h="817602" w="792148">
                <a:moveTo>
                  <a:pt x="0" y="0"/>
                </a:moveTo>
                <a:lnTo>
                  <a:pt x="792149" y="0"/>
                </a:lnTo>
                <a:lnTo>
                  <a:pt x="792149" y="817602"/>
                </a:lnTo>
                <a:lnTo>
                  <a:pt x="0" y="81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41200" y="5463364"/>
            <a:ext cx="4900411" cy="295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0"/>
              </a:lnSpc>
            </a:pPr>
            <a:r>
              <a:rPr lang="en-US" sz="1650">
                <a:solidFill>
                  <a:srgbClr val="0D0D0D"/>
                </a:solidFill>
                <a:latin typeface="Poppins"/>
              </a:rPr>
              <a:t>How can we effectively </a:t>
            </a:r>
            <a:r>
              <a:rPr lang="en-US" sz="1650">
                <a:solidFill>
                  <a:srgbClr val="0D0D0D"/>
                </a:solidFill>
                <a:latin typeface="Poppins Bold"/>
              </a:rPr>
              <a:t>identify the primary sources of ambiguity that emerge during language identification and translation processes</a:t>
            </a:r>
            <a:r>
              <a:rPr lang="en-US" sz="1650">
                <a:solidFill>
                  <a:srgbClr val="0D0D0D"/>
                </a:solidFill>
                <a:latin typeface="Poppins"/>
              </a:rPr>
              <a:t> in code-switched scenarios, and systematically categorize and structure the identified sources of ambiguity to enhance the effectiveness of the language identification and translation processes?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20176" y="4526962"/>
            <a:ext cx="836843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Poppins Bold"/>
              </a:rPr>
              <a:t>RQ1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441611" y="4597214"/>
            <a:ext cx="437580" cy="437577"/>
            <a:chOff x="0" y="0"/>
            <a:chExt cx="583440" cy="58343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83438" cy="583438"/>
            </a:xfrm>
            <a:custGeom>
              <a:avLst/>
              <a:gdLst/>
              <a:ahLst/>
              <a:cxnLst/>
              <a:rect r="r" b="b" t="t" l="l"/>
              <a:pathLst>
                <a:path h="583438" w="583438">
                  <a:moveTo>
                    <a:pt x="0" y="291719"/>
                  </a:moveTo>
                  <a:cubicBezTo>
                    <a:pt x="0" y="130556"/>
                    <a:pt x="130556" y="0"/>
                    <a:pt x="291719" y="0"/>
                  </a:cubicBezTo>
                  <a:cubicBezTo>
                    <a:pt x="452882" y="0"/>
                    <a:pt x="583438" y="130556"/>
                    <a:pt x="583438" y="291719"/>
                  </a:cubicBezTo>
                  <a:cubicBezTo>
                    <a:pt x="583438" y="452882"/>
                    <a:pt x="452882" y="583438"/>
                    <a:pt x="291719" y="583438"/>
                  </a:cubicBezTo>
                  <a:cubicBezTo>
                    <a:pt x="130556" y="583438"/>
                    <a:pt x="0" y="452882"/>
                    <a:pt x="0" y="291719"/>
                  </a:cubicBezTo>
                  <a:close/>
                </a:path>
              </a:pathLst>
            </a:custGeom>
            <a:solidFill>
              <a:srgbClr val="580C1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1647207" y="4597216"/>
            <a:ext cx="441450" cy="437575"/>
            <a:chOff x="0" y="0"/>
            <a:chExt cx="588600" cy="5834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88645" cy="583438"/>
            </a:xfrm>
            <a:custGeom>
              <a:avLst/>
              <a:gdLst/>
              <a:ahLst/>
              <a:cxnLst/>
              <a:rect r="r" b="b" t="t" l="l"/>
              <a:pathLst>
                <a:path h="583438" w="588645">
                  <a:moveTo>
                    <a:pt x="0" y="291719"/>
                  </a:moveTo>
                  <a:cubicBezTo>
                    <a:pt x="0" y="130556"/>
                    <a:pt x="131826" y="0"/>
                    <a:pt x="294259" y="0"/>
                  </a:cubicBezTo>
                  <a:cubicBezTo>
                    <a:pt x="456692" y="0"/>
                    <a:pt x="588645" y="130556"/>
                    <a:pt x="588645" y="291719"/>
                  </a:cubicBezTo>
                  <a:cubicBezTo>
                    <a:pt x="588645" y="452882"/>
                    <a:pt x="456819" y="583438"/>
                    <a:pt x="294259" y="583438"/>
                  </a:cubicBezTo>
                  <a:cubicBezTo>
                    <a:pt x="131699" y="583438"/>
                    <a:pt x="0" y="452882"/>
                    <a:pt x="0" y="291719"/>
                  </a:cubicBezTo>
                  <a:close/>
                </a:path>
              </a:pathLst>
            </a:custGeom>
            <a:solidFill>
              <a:srgbClr val="7D262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4136472" y="4592452"/>
            <a:ext cx="437577" cy="437577"/>
            <a:chOff x="0" y="0"/>
            <a:chExt cx="583436" cy="58343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83438" cy="583438"/>
            </a:xfrm>
            <a:custGeom>
              <a:avLst/>
              <a:gdLst/>
              <a:ahLst/>
              <a:cxnLst/>
              <a:rect r="r" b="b" t="t" l="l"/>
              <a:pathLst>
                <a:path h="583438" w="583438">
                  <a:moveTo>
                    <a:pt x="0" y="291719"/>
                  </a:moveTo>
                  <a:cubicBezTo>
                    <a:pt x="0" y="130556"/>
                    <a:pt x="130556" y="0"/>
                    <a:pt x="291719" y="0"/>
                  </a:cubicBezTo>
                  <a:cubicBezTo>
                    <a:pt x="452882" y="0"/>
                    <a:pt x="583438" y="130556"/>
                    <a:pt x="583438" y="291719"/>
                  </a:cubicBezTo>
                  <a:cubicBezTo>
                    <a:pt x="583438" y="452882"/>
                    <a:pt x="452882" y="583438"/>
                    <a:pt x="291719" y="583438"/>
                  </a:cubicBezTo>
                  <a:cubicBezTo>
                    <a:pt x="130556" y="583438"/>
                    <a:pt x="0" y="452882"/>
                    <a:pt x="0" y="291719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316129" y="2037777"/>
            <a:ext cx="16029609" cy="1607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20"/>
              </a:lnSpc>
            </a:pPr>
            <a:r>
              <a:rPr lang="en-US" sz="2400">
                <a:solidFill>
                  <a:srgbClr val="595959"/>
                </a:solidFill>
                <a:latin typeface="Poppins"/>
              </a:rPr>
              <a:t>The scarcity and quality of parallel corpus for Malay-English code-switched texts significantly impact the quality of machine translation. This challenge is compounded by informal language usage, differences in language structure and grammar, and the presence of ambiguity in code-switched texts.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169664" y="9676202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Poppins"/>
              </a:rPr>
              <a:t>4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0" y="0"/>
            <a:ext cx="18297525" cy="722767"/>
          </a:xfrm>
          <a:custGeom>
            <a:avLst/>
            <a:gdLst/>
            <a:ahLst/>
            <a:cxnLst/>
            <a:rect r="r" b="b" t="t" l="l"/>
            <a:pathLst>
              <a:path h="722767" w="18297525">
                <a:moveTo>
                  <a:pt x="0" y="0"/>
                </a:moveTo>
                <a:lnTo>
                  <a:pt x="18297525" y="0"/>
                </a:lnTo>
                <a:lnTo>
                  <a:pt x="18297525" y="722767"/>
                </a:lnTo>
                <a:lnTo>
                  <a:pt x="0" y="7227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2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-19050" y="2329353"/>
            <a:ext cx="933451" cy="5090157"/>
            <a:chOff x="0" y="0"/>
            <a:chExt cx="1244602" cy="6786876"/>
          </a:xfrm>
        </p:grpSpPr>
        <p:grpSp>
          <p:nvGrpSpPr>
            <p:cNvPr name="Group 25" id="25"/>
            <p:cNvGrpSpPr/>
            <p:nvPr/>
          </p:nvGrpSpPr>
          <p:grpSpPr>
            <a:xfrm rot="-10800000">
              <a:off x="0" y="334082"/>
              <a:ext cx="1244602" cy="6191160"/>
              <a:chOff x="0" y="0"/>
              <a:chExt cx="1244602" cy="619116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244600" cy="6191123"/>
              </a:xfrm>
              <a:custGeom>
                <a:avLst/>
                <a:gdLst/>
                <a:ahLst/>
                <a:cxnLst/>
                <a:rect r="r" b="b" t="t" l="l"/>
                <a:pathLst>
                  <a:path h="6191123" w="1244600">
                    <a:moveTo>
                      <a:pt x="0" y="0"/>
                    </a:moveTo>
                    <a:lnTo>
                      <a:pt x="1244600" y="0"/>
                    </a:lnTo>
                    <a:lnTo>
                      <a:pt x="1244600" y="6191123"/>
                    </a:lnTo>
                    <a:lnTo>
                      <a:pt x="0" y="6191123"/>
                    </a:lnTo>
                    <a:close/>
                  </a:path>
                </a:pathLst>
              </a:custGeom>
              <a:solidFill>
                <a:srgbClr val="C04C4C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-5400000">
              <a:off x="-2884576" y="2988626"/>
              <a:ext cx="6786876" cy="809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000">
                  <a:solidFill>
                    <a:srgbClr val="FFFFFF"/>
                  </a:solidFill>
                  <a:latin typeface="Poppins Bold"/>
                </a:rPr>
                <a:t>PROBLEM BACKGROUND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28700" y="1392046"/>
            <a:ext cx="16230600" cy="72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800">
                <a:solidFill>
                  <a:srgbClr val="404040"/>
                </a:solidFill>
                <a:latin typeface="Poppins Bold"/>
              </a:rPr>
              <a:t>PROBLEM STATEMENT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762540" y="4526963"/>
            <a:ext cx="836843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Poppins Bold"/>
              </a:rPr>
              <a:t>RQ2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136481" y="4490053"/>
            <a:ext cx="836843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Poppins Bold"/>
              </a:rPr>
              <a:t>RQ3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050609" y="5583090"/>
            <a:ext cx="4334120" cy="183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0"/>
              </a:lnSpc>
            </a:pPr>
            <a:r>
              <a:rPr lang="en-US" sz="1650">
                <a:solidFill>
                  <a:srgbClr val="0D0D0D"/>
                </a:solidFill>
                <a:latin typeface="Poppins"/>
              </a:rPr>
              <a:t>How can we </a:t>
            </a:r>
            <a:r>
              <a:rPr lang="en-US" sz="1650">
                <a:solidFill>
                  <a:srgbClr val="0D0D0D"/>
                </a:solidFill>
                <a:latin typeface="Poppins Bold"/>
              </a:rPr>
              <a:t>detect and classify</a:t>
            </a:r>
            <a:r>
              <a:rPr lang="en-US" sz="1650">
                <a:solidFill>
                  <a:srgbClr val="0D0D0D"/>
                </a:solidFill>
                <a:latin typeface="Poppins"/>
              </a:rPr>
              <a:t> the distinctive linguistic features and patterns of </a:t>
            </a:r>
            <a:r>
              <a:rPr lang="en-US" sz="1650">
                <a:solidFill>
                  <a:srgbClr val="0D0D0D"/>
                </a:solidFill>
                <a:latin typeface="Poppins Bold"/>
              </a:rPr>
              <a:t>code-switched segments</a:t>
            </a:r>
            <a:r>
              <a:rPr lang="en-US" sz="1650">
                <a:solidFill>
                  <a:srgbClr val="0D0D0D"/>
                </a:solidFill>
                <a:latin typeface="Poppins"/>
              </a:rPr>
              <a:t> within Malay-English code-switched text data?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06988" y="5463364"/>
            <a:ext cx="4800088" cy="220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0"/>
              </a:lnSpc>
            </a:pPr>
            <a:r>
              <a:rPr lang="en-US" sz="1650">
                <a:solidFill>
                  <a:srgbClr val="0D0D0D"/>
                </a:solidFill>
                <a:latin typeface="Poppins"/>
              </a:rPr>
              <a:t>How can a </a:t>
            </a:r>
            <a:r>
              <a:rPr lang="en-US" sz="1650">
                <a:solidFill>
                  <a:srgbClr val="0D0D0D"/>
                </a:solidFill>
                <a:latin typeface="Poppins Bold"/>
              </a:rPr>
              <a:t>translation process be tailored and optimized</a:t>
            </a:r>
            <a:r>
              <a:rPr lang="en-US" sz="1650">
                <a:solidFill>
                  <a:srgbClr val="0D0D0D"/>
                </a:solidFill>
                <a:latin typeface="Poppins"/>
              </a:rPr>
              <a:t> to effectively address the unique characteristics of</a:t>
            </a:r>
            <a:r>
              <a:rPr lang="en-US" sz="1650">
                <a:solidFill>
                  <a:srgbClr val="0D0D0D"/>
                </a:solidFill>
                <a:latin typeface="Poppins Bold"/>
              </a:rPr>
              <a:t> each type of code-switched segment</a:t>
            </a:r>
            <a:r>
              <a:rPr lang="en-US" sz="1650">
                <a:solidFill>
                  <a:srgbClr val="0D0D0D"/>
                </a:solidFill>
                <a:latin typeface="Poppins"/>
              </a:rPr>
              <a:t>, resulting in more accurate and contextually appropriate translations?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849336" y="0"/>
            <a:ext cx="92676" cy="9415848"/>
            <a:chOff x="0" y="0"/>
            <a:chExt cx="123568" cy="125544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3571" cy="12554458"/>
            </a:xfrm>
            <a:custGeom>
              <a:avLst/>
              <a:gdLst/>
              <a:ahLst/>
              <a:cxnLst/>
              <a:rect r="r" b="b" t="t" l="l"/>
              <a:pathLst>
                <a:path h="12554458" w="123571">
                  <a:moveTo>
                    <a:pt x="123571" y="0"/>
                  </a:moveTo>
                  <a:lnTo>
                    <a:pt x="0" y="0"/>
                  </a:lnTo>
                  <a:lnTo>
                    <a:pt x="0" y="12554458"/>
                  </a:lnTo>
                  <a:lnTo>
                    <a:pt x="123571" y="12554458"/>
                  </a:lnTo>
                  <a:close/>
                </a:path>
              </a:pathLst>
            </a:custGeom>
            <a:solidFill>
              <a:srgbClr val="C04C4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" t="0" r="-25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37916" y="2324812"/>
            <a:ext cx="6954891" cy="6954891"/>
            <a:chOff x="0" y="0"/>
            <a:chExt cx="9273188" cy="9273188"/>
          </a:xfrm>
        </p:grpSpPr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0"/>
              <a:ext cx="9273188" cy="9273188"/>
              <a:chOff x="0" y="0"/>
              <a:chExt cx="2540000" cy="254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1270000" y="0"/>
                <a:ext cx="1349435" cy="2483628"/>
              </a:xfrm>
              <a:custGeom>
                <a:avLst/>
                <a:gdLst/>
                <a:ahLst/>
                <a:cxnLst/>
                <a:rect r="r" b="b" t="t" l="l"/>
                <a:pathLst>
                  <a:path h="2483628" w="1349435">
                    <a:moveTo>
                      <a:pt x="0" y="0"/>
                    </a:moveTo>
                    <a:cubicBezTo>
                      <a:pt x="628336" y="0"/>
                      <a:pt x="1162221" y="459476"/>
                      <a:pt x="1255828" y="1080800"/>
                    </a:cubicBezTo>
                    <a:cubicBezTo>
                      <a:pt x="1349435" y="1702124"/>
                      <a:pt x="974622" y="2298503"/>
                      <a:pt x="374177" y="2483627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74121D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9835" y="1270000"/>
                <a:ext cx="1694530" cy="1325608"/>
              </a:xfrm>
              <a:custGeom>
                <a:avLst/>
                <a:gdLst/>
                <a:ahLst/>
                <a:cxnLst/>
                <a:rect r="r" b="b" t="t" l="l"/>
                <a:pathLst>
                  <a:path h="1325608" w="1694530">
                    <a:moveTo>
                      <a:pt x="1694531" y="1193410"/>
                    </a:moveTo>
                    <a:cubicBezTo>
                      <a:pt x="1331319" y="1325608"/>
                      <a:pt x="927672" y="1285204"/>
                      <a:pt x="597870" y="1083635"/>
                    </a:cubicBezTo>
                    <a:cubicBezTo>
                      <a:pt x="268068" y="882067"/>
                      <a:pt x="48011" y="541277"/>
                      <a:pt x="0" y="157748"/>
                    </a:cubicBezTo>
                    <a:lnTo>
                      <a:pt x="1260165" y="0"/>
                    </a:lnTo>
                    <a:close/>
                  </a:path>
                </a:pathLst>
              </a:custGeom>
              <a:solidFill>
                <a:srgbClr val="A7333F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-45890" y="0"/>
                <a:ext cx="1315890" cy="1490533"/>
              </a:xfrm>
              <a:custGeom>
                <a:avLst/>
                <a:gdLst/>
                <a:ahLst/>
                <a:cxnLst/>
                <a:rect r="r" b="b" t="t" l="l"/>
                <a:pathLst>
                  <a:path h="1490533" w="1315890">
                    <a:moveTo>
                      <a:pt x="65184" y="1490533"/>
                    </a:moveTo>
                    <a:cubicBezTo>
                      <a:pt x="0" y="1120855"/>
                      <a:pt x="101697" y="741279"/>
                      <a:pt x="342973" y="453708"/>
                    </a:cubicBezTo>
                    <a:cubicBezTo>
                      <a:pt x="584248" y="166138"/>
                      <a:pt x="940382" y="38"/>
                      <a:pt x="1315763" y="0"/>
                    </a:cubicBezTo>
                    <a:lnTo>
                      <a:pt x="1315890" y="1270000"/>
                    </a:lnTo>
                    <a:close/>
                  </a:path>
                </a:pathLst>
              </a:custGeom>
              <a:solidFill>
                <a:srgbClr val="C52233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8884772" y="2358603"/>
            <a:ext cx="1917578" cy="1917578"/>
            <a:chOff x="0" y="0"/>
            <a:chExt cx="2556770" cy="25567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56764" cy="2556764"/>
            </a:xfrm>
            <a:custGeom>
              <a:avLst/>
              <a:gdLst/>
              <a:ahLst/>
              <a:cxnLst/>
              <a:rect r="r" b="b" t="t" l="l"/>
              <a:pathLst>
                <a:path h="2556764" w="2556764">
                  <a:moveTo>
                    <a:pt x="0" y="1278382"/>
                  </a:moveTo>
                  <a:cubicBezTo>
                    <a:pt x="0" y="572389"/>
                    <a:pt x="572389" y="0"/>
                    <a:pt x="1278382" y="0"/>
                  </a:cubicBezTo>
                  <a:cubicBezTo>
                    <a:pt x="1984375" y="0"/>
                    <a:pt x="2556764" y="572389"/>
                    <a:pt x="2556764" y="1278382"/>
                  </a:cubicBezTo>
                  <a:cubicBezTo>
                    <a:pt x="2556764" y="1984375"/>
                    <a:pt x="1984375" y="2556764"/>
                    <a:pt x="1278382" y="2556764"/>
                  </a:cubicBezTo>
                  <a:cubicBezTo>
                    <a:pt x="572389" y="2556764"/>
                    <a:pt x="0" y="1984375"/>
                    <a:pt x="0" y="1278382"/>
                  </a:cubicBezTo>
                  <a:close/>
                </a:path>
              </a:pathLst>
            </a:custGeom>
            <a:solidFill>
              <a:srgbClr val="A7333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884772" y="4843470"/>
            <a:ext cx="1917578" cy="1917577"/>
            <a:chOff x="0" y="0"/>
            <a:chExt cx="2556770" cy="25567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56764" cy="2556764"/>
            </a:xfrm>
            <a:custGeom>
              <a:avLst/>
              <a:gdLst/>
              <a:ahLst/>
              <a:cxnLst/>
              <a:rect r="r" b="b" t="t" l="l"/>
              <a:pathLst>
                <a:path h="2556764" w="2556764">
                  <a:moveTo>
                    <a:pt x="0" y="1278382"/>
                  </a:moveTo>
                  <a:cubicBezTo>
                    <a:pt x="0" y="572389"/>
                    <a:pt x="572389" y="0"/>
                    <a:pt x="1278382" y="0"/>
                  </a:cubicBezTo>
                  <a:cubicBezTo>
                    <a:pt x="1984375" y="0"/>
                    <a:pt x="2556764" y="572389"/>
                    <a:pt x="2556764" y="1278382"/>
                  </a:cubicBezTo>
                  <a:cubicBezTo>
                    <a:pt x="2556764" y="1984375"/>
                    <a:pt x="1984375" y="2556764"/>
                    <a:pt x="1278382" y="2556764"/>
                  </a:cubicBezTo>
                  <a:cubicBezTo>
                    <a:pt x="572389" y="2556764"/>
                    <a:pt x="0" y="1984375"/>
                    <a:pt x="0" y="1278382"/>
                  </a:cubicBezTo>
                  <a:close/>
                </a:path>
              </a:pathLst>
            </a:custGeom>
            <a:solidFill>
              <a:srgbClr val="C52233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884772" y="7328336"/>
            <a:ext cx="1917578" cy="1917577"/>
            <a:chOff x="0" y="0"/>
            <a:chExt cx="2556770" cy="25567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556764" cy="2556764"/>
            </a:xfrm>
            <a:custGeom>
              <a:avLst/>
              <a:gdLst/>
              <a:ahLst/>
              <a:cxnLst/>
              <a:rect r="r" b="b" t="t" l="l"/>
              <a:pathLst>
                <a:path h="2556764" w="2556764">
                  <a:moveTo>
                    <a:pt x="0" y="1278382"/>
                  </a:moveTo>
                  <a:cubicBezTo>
                    <a:pt x="0" y="572389"/>
                    <a:pt x="572389" y="0"/>
                    <a:pt x="1278382" y="0"/>
                  </a:cubicBezTo>
                  <a:cubicBezTo>
                    <a:pt x="1984375" y="0"/>
                    <a:pt x="2556764" y="572389"/>
                    <a:pt x="2556764" y="1278382"/>
                  </a:cubicBezTo>
                  <a:cubicBezTo>
                    <a:pt x="2556764" y="1984375"/>
                    <a:pt x="1984375" y="2556764"/>
                    <a:pt x="1278382" y="2556764"/>
                  </a:cubicBezTo>
                  <a:cubicBezTo>
                    <a:pt x="572389" y="2556764"/>
                    <a:pt x="0" y="1984375"/>
                    <a:pt x="0" y="1278382"/>
                  </a:cubicBezTo>
                  <a:close/>
                </a:path>
              </a:pathLst>
            </a:custGeom>
            <a:solidFill>
              <a:srgbClr val="74121D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8885220" y="2987827"/>
            <a:ext cx="1917720" cy="668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4500">
                <a:solidFill>
                  <a:srgbClr val="FFFFFF"/>
                </a:solidFill>
                <a:latin typeface="Poppins Bold"/>
              </a:rPr>
              <a:t>RO1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79190" y="2822854"/>
            <a:ext cx="5980110" cy="998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92"/>
              </a:lnSpc>
            </a:pPr>
            <a:r>
              <a:rPr lang="en-US" sz="2400">
                <a:solidFill>
                  <a:srgbClr val="1A1A1A"/>
                </a:solidFill>
                <a:latin typeface="Poppins Medium"/>
              </a:rPr>
              <a:t>To identify and organize the </a:t>
            </a:r>
            <a:r>
              <a:rPr lang="en-US" sz="2400">
                <a:solidFill>
                  <a:srgbClr val="1A1A1A"/>
                </a:solidFill>
                <a:latin typeface="Poppins Bold"/>
              </a:rPr>
              <a:t>ambiguity </a:t>
            </a:r>
            <a:r>
              <a:rPr lang="en-US" sz="2400">
                <a:solidFill>
                  <a:srgbClr val="1A1A1A"/>
                </a:solidFill>
                <a:latin typeface="Poppins Medium"/>
              </a:rPr>
              <a:t>present during language identification and translation process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44965" y="5145795"/>
            <a:ext cx="6014336" cy="1322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92"/>
              </a:lnSpc>
            </a:pPr>
            <a:r>
              <a:rPr lang="en-US" sz="2400">
                <a:solidFill>
                  <a:srgbClr val="1A1A1A"/>
                </a:solidFill>
                <a:latin typeface="Poppins Medium"/>
              </a:rPr>
              <a:t>To proposed an effective identification method that </a:t>
            </a:r>
            <a:r>
              <a:rPr lang="en-US" sz="2400">
                <a:solidFill>
                  <a:srgbClr val="1A1A1A"/>
                </a:solidFill>
                <a:latin typeface="Poppins Bold"/>
              </a:rPr>
              <a:t>identify potential code-switch segments</a:t>
            </a:r>
            <a:r>
              <a:rPr lang="en-US" sz="2400">
                <a:solidFill>
                  <a:srgbClr val="1A1A1A"/>
                </a:solidFill>
                <a:latin typeface="Poppins Medium"/>
              </a:rPr>
              <a:t> from code-switch text data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44964" y="7796224"/>
            <a:ext cx="6014336" cy="998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92"/>
              </a:lnSpc>
            </a:pPr>
            <a:r>
              <a:rPr lang="en-US" sz="2400">
                <a:solidFill>
                  <a:srgbClr val="1A1A1A"/>
                </a:solidFill>
                <a:latin typeface="Poppins Medium"/>
              </a:rPr>
              <a:t>To develop a </a:t>
            </a:r>
            <a:r>
              <a:rPr lang="en-US" sz="2400">
                <a:solidFill>
                  <a:srgbClr val="1A1A1A"/>
                </a:solidFill>
                <a:latin typeface="Poppins Bold"/>
              </a:rPr>
              <a:t>translation process optimized</a:t>
            </a:r>
            <a:r>
              <a:rPr lang="en-US" sz="2400">
                <a:solidFill>
                  <a:srgbClr val="1A1A1A"/>
                </a:solidFill>
                <a:latin typeface="Poppins Medium"/>
              </a:rPr>
              <a:t> for each type of code-switched segment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169664" y="9676202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Poppins"/>
              </a:rPr>
              <a:t>5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0" y="0"/>
            <a:ext cx="18297525" cy="722767"/>
          </a:xfrm>
          <a:custGeom>
            <a:avLst/>
            <a:gdLst/>
            <a:ahLst/>
            <a:cxnLst/>
            <a:rect r="r" b="b" t="t" l="l"/>
            <a:pathLst>
              <a:path h="722767" w="18297525">
                <a:moveTo>
                  <a:pt x="0" y="0"/>
                </a:moveTo>
                <a:lnTo>
                  <a:pt x="18297525" y="0"/>
                </a:lnTo>
                <a:lnTo>
                  <a:pt x="18297525" y="722767"/>
                </a:lnTo>
                <a:lnTo>
                  <a:pt x="0" y="7227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-19050" y="2329353"/>
            <a:ext cx="933451" cy="5090157"/>
            <a:chOff x="0" y="0"/>
            <a:chExt cx="1244602" cy="6786876"/>
          </a:xfrm>
        </p:grpSpPr>
        <p:grpSp>
          <p:nvGrpSpPr>
            <p:cNvPr name="Group 25" id="25"/>
            <p:cNvGrpSpPr/>
            <p:nvPr/>
          </p:nvGrpSpPr>
          <p:grpSpPr>
            <a:xfrm rot="-10800000">
              <a:off x="0" y="334082"/>
              <a:ext cx="1244602" cy="6191160"/>
              <a:chOff x="0" y="0"/>
              <a:chExt cx="1244602" cy="619116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244600" cy="6191123"/>
              </a:xfrm>
              <a:custGeom>
                <a:avLst/>
                <a:gdLst/>
                <a:ahLst/>
                <a:cxnLst/>
                <a:rect r="r" b="b" t="t" l="l"/>
                <a:pathLst>
                  <a:path h="6191123" w="1244600">
                    <a:moveTo>
                      <a:pt x="0" y="0"/>
                    </a:moveTo>
                    <a:lnTo>
                      <a:pt x="1244600" y="0"/>
                    </a:lnTo>
                    <a:lnTo>
                      <a:pt x="1244600" y="6191123"/>
                    </a:lnTo>
                    <a:lnTo>
                      <a:pt x="0" y="6191123"/>
                    </a:lnTo>
                    <a:close/>
                  </a:path>
                </a:pathLst>
              </a:custGeom>
              <a:solidFill>
                <a:srgbClr val="C04C4C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-5400000">
              <a:off x="-2884576" y="2988626"/>
              <a:ext cx="6786876" cy="809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000">
                  <a:solidFill>
                    <a:srgbClr val="FFFFFF"/>
                  </a:solidFill>
                  <a:latin typeface="Poppins Bold"/>
                </a:rPr>
                <a:t>RESEARCH AIM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28700" y="1392046"/>
            <a:ext cx="16230600" cy="72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800">
                <a:solidFill>
                  <a:srgbClr val="404040"/>
                </a:solidFill>
                <a:latin typeface="Poppins Bold"/>
              </a:rPr>
              <a:t>RESEARCH AIM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885220" y="5472694"/>
            <a:ext cx="1917720" cy="668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4500">
                <a:solidFill>
                  <a:srgbClr val="FFFFFF"/>
                </a:solidFill>
                <a:latin typeface="Poppins Bold"/>
              </a:rPr>
              <a:t>RO2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885220" y="7961197"/>
            <a:ext cx="1917720" cy="668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4500">
                <a:solidFill>
                  <a:srgbClr val="FFFFFF"/>
                </a:solidFill>
                <a:latin typeface="Poppins Bold"/>
              </a:rPr>
              <a:t>RO3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" t="0" r="-25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572582" y="2861193"/>
            <a:ext cx="2865238" cy="1634448"/>
            <a:chOff x="0" y="0"/>
            <a:chExt cx="3820318" cy="21792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0287" cy="2179320"/>
            </a:xfrm>
            <a:custGeom>
              <a:avLst/>
              <a:gdLst/>
              <a:ahLst/>
              <a:cxnLst/>
              <a:rect r="r" b="b" t="t" l="l"/>
              <a:pathLst>
                <a:path h="2179320" w="3820287">
                  <a:moveTo>
                    <a:pt x="449199" y="1674749"/>
                  </a:moveTo>
                  <a:cubicBezTo>
                    <a:pt x="615696" y="2179320"/>
                    <a:pt x="615696" y="2179320"/>
                    <a:pt x="615696" y="2179320"/>
                  </a:cubicBezTo>
                  <a:cubicBezTo>
                    <a:pt x="984123" y="1901825"/>
                    <a:pt x="1443355" y="1735455"/>
                    <a:pt x="1937893" y="1735455"/>
                  </a:cubicBezTo>
                  <a:cubicBezTo>
                    <a:pt x="2366899" y="1735455"/>
                    <a:pt x="2760472" y="1856486"/>
                    <a:pt x="3098673" y="2068449"/>
                  </a:cubicBezTo>
                  <a:cubicBezTo>
                    <a:pt x="3527679" y="1750695"/>
                    <a:pt x="3527679" y="1750695"/>
                    <a:pt x="3527679" y="1750695"/>
                  </a:cubicBezTo>
                  <a:cubicBezTo>
                    <a:pt x="3820287" y="343027"/>
                    <a:pt x="3820287" y="343027"/>
                    <a:pt x="3820287" y="343027"/>
                  </a:cubicBezTo>
                  <a:cubicBezTo>
                    <a:pt x="2356739" y="0"/>
                    <a:pt x="1009269" y="529717"/>
                    <a:pt x="0" y="1402334"/>
                  </a:cubicBezTo>
                  <a:lnTo>
                    <a:pt x="449199" y="1674749"/>
                  </a:lnTo>
                  <a:close/>
                </a:path>
              </a:pathLst>
            </a:custGeom>
            <a:gradFill rotWithShape="true">
              <a:gsLst>
                <a:gs pos="0">
                  <a:srgbClr val="74121D">
                    <a:alpha val="100000"/>
                  </a:srgbClr>
                </a:gs>
                <a:gs pos="100000">
                  <a:srgbClr val="570E16">
                    <a:alpha val="100000"/>
                  </a:srgbClr>
                </a:gs>
              </a:gsLst>
              <a:lin ang="4519010"/>
            </a:gra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731140" y="2611920"/>
            <a:ext cx="1342683" cy="1339851"/>
            <a:chOff x="0" y="0"/>
            <a:chExt cx="1790244" cy="17864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90192" cy="1786382"/>
            </a:xfrm>
            <a:custGeom>
              <a:avLst/>
              <a:gdLst/>
              <a:ahLst/>
              <a:cxnLst/>
              <a:rect r="r" b="b" t="t" l="l"/>
              <a:pathLst>
                <a:path h="1786382" w="1790192">
                  <a:moveTo>
                    <a:pt x="0" y="893191"/>
                  </a:moveTo>
                  <a:cubicBezTo>
                    <a:pt x="0" y="399923"/>
                    <a:pt x="400812" y="0"/>
                    <a:pt x="895096" y="0"/>
                  </a:cubicBezTo>
                  <a:cubicBezTo>
                    <a:pt x="1389380" y="0"/>
                    <a:pt x="1790192" y="399923"/>
                    <a:pt x="1790192" y="893191"/>
                  </a:cubicBezTo>
                  <a:cubicBezTo>
                    <a:pt x="1790192" y="1386459"/>
                    <a:pt x="1389380" y="1786382"/>
                    <a:pt x="895096" y="1786382"/>
                  </a:cubicBezTo>
                  <a:cubicBezTo>
                    <a:pt x="400812" y="1786382"/>
                    <a:pt x="0" y="1386586"/>
                    <a:pt x="0" y="89319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971847" y="3841294"/>
            <a:ext cx="2055097" cy="2600385"/>
            <a:chOff x="0" y="0"/>
            <a:chExt cx="2740130" cy="34671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40152" cy="3467227"/>
            </a:xfrm>
            <a:custGeom>
              <a:avLst/>
              <a:gdLst/>
              <a:ahLst/>
              <a:cxnLst/>
              <a:rect r="r" b="b" t="t" l="l"/>
              <a:pathLst>
                <a:path h="3467227" w="2740152">
                  <a:moveTo>
                    <a:pt x="428879" y="514731"/>
                  </a:moveTo>
                  <a:cubicBezTo>
                    <a:pt x="0" y="827659"/>
                    <a:pt x="0" y="827659"/>
                    <a:pt x="0" y="827659"/>
                  </a:cubicBezTo>
                  <a:cubicBezTo>
                    <a:pt x="378460" y="1095121"/>
                    <a:pt x="676148" y="1478661"/>
                    <a:pt x="832612" y="1953133"/>
                  </a:cubicBezTo>
                  <a:cubicBezTo>
                    <a:pt x="963803" y="2356866"/>
                    <a:pt x="968883" y="2770759"/>
                    <a:pt x="872998" y="3154299"/>
                  </a:cubicBezTo>
                  <a:cubicBezTo>
                    <a:pt x="1306957" y="3467227"/>
                    <a:pt x="1306957" y="3467227"/>
                    <a:pt x="1306957" y="3467227"/>
                  </a:cubicBezTo>
                  <a:cubicBezTo>
                    <a:pt x="2740152" y="3305683"/>
                    <a:pt x="2740152" y="3305683"/>
                    <a:pt x="2740152" y="3305683"/>
                  </a:cubicBezTo>
                  <a:cubicBezTo>
                    <a:pt x="2613914" y="1806829"/>
                    <a:pt x="1695577" y="691388"/>
                    <a:pt x="550037" y="0"/>
                  </a:cubicBezTo>
                  <a:lnTo>
                    <a:pt x="428879" y="514731"/>
                  </a:lnTo>
                  <a:close/>
                </a:path>
              </a:pathLst>
            </a:custGeom>
            <a:gradFill rotWithShape="true">
              <a:gsLst>
                <a:gs pos="0">
                  <a:srgbClr val="A7333F">
                    <a:alpha val="100000"/>
                  </a:srgbClr>
                </a:gs>
                <a:gs pos="100000">
                  <a:srgbClr val="7D262F">
                    <a:alpha val="100000"/>
                  </a:srgbClr>
                </a:gs>
              </a:gsLst>
              <a:lin ang="4890870"/>
            </a:gra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634690" y="4470147"/>
            <a:ext cx="1839815" cy="1839816"/>
            <a:chOff x="0" y="0"/>
            <a:chExt cx="2453086" cy="24530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27"/>
              <a:ext cx="2453005" cy="2453005"/>
            </a:xfrm>
            <a:custGeom>
              <a:avLst/>
              <a:gdLst/>
              <a:ahLst/>
              <a:cxnLst/>
              <a:rect r="r" b="b" t="t" l="l"/>
              <a:pathLst>
                <a:path h="2453005" w="2453005">
                  <a:moveTo>
                    <a:pt x="1564767" y="2266188"/>
                  </a:moveTo>
                  <a:cubicBezTo>
                    <a:pt x="989330" y="2453005"/>
                    <a:pt x="373507" y="2134997"/>
                    <a:pt x="186817" y="1564640"/>
                  </a:cubicBezTo>
                  <a:cubicBezTo>
                    <a:pt x="0" y="989203"/>
                    <a:pt x="312928" y="373380"/>
                    <a:pt x="888365" y="186690"/>
                  </a:cubicBezTo>
                  <a:cubicBezTo>
                    <a:pt x="1463802" y="0"/>
                    <a:pt x="2079625" y="312928"/>
                    <a:pt x="2266315" y="888238"/>
                  </a:cubicBezTo>
                  <a:cubicBezTo>
                    <a:pt x="2453005" y="1463548"/>
                    <a:pt x="2135124" y="2079498"/>
                    <a:pt x="1564767" y="226618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7333F">
                    <a:alpha val="100000"/>
                  </a:srgbClr>
                </a:gs>
                <a:gs pos="100000">
                  <a:srgbClr val="7D262F">
                    <a:alpha val="100000"/>
                  </a:srgbClr>
                </a:gs>
              </a:gsLst>
              <a:lin ang="4800000"/>
            </a:gra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800400" y="4635856"/>
            <a:ext cx="1502727" cy="1502728"/>
            <a:chOff x="0" y="0"/>
            <a:chExt cx="2003636" cy="20036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03679" cy="2003552"/>
            </a:xfrm>
            <a:custGeom>
              <a:avLst/>
              <a:gdLst/>
              <a:ahLst/>
              <a:cxnLst/>
              <a:rect r="r" b="b" t="t" l="l"/>
              <a:pathLst>
                <a:path h="2003552" w="2003679">
                  <a:moveTo>
                    <a:pt x="151384" y="1276858"/>
                  </a:moveTo>
                  <a:cubicBezTo>
                    <a:pt x="0" y="812546"/>
                    <a:pt x="257429" y="302768"/>
                    <a:pt x="726821" y="151384"/>
                  </a:cubicBezTo>
                  <a:cubicBezTo>
                    <a:pt x="1196213" y="0"/>
                    <a:pt x="1700911" y="257429"/>
                    <a:pt x="1852295" y="726694"/>
                  </a:cubicBezTo>
                  <a:cubicBezTo>
                    <a:pt x="2003679" y="1195959"/>
                    <a:pt x="1746250" y="1700784"/>
                    <a:pt x="1276985" y="1852168"/>
                  </a:cubicBezTo>
                  <a:cubicBezTo>
                    <a:pt x="812673" y="2003552"/>
                    <a:pt x="302895" y="1746123"/>
                    <a:pt x="151511" y="127685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025737" y="6298632"/>
            <a:ext cx="2297289" cy="2528153"/>
            <a:chOff x="0" y="0"/>
            <a:chExt cx="3063052" cy="33708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63113" cy="3370834"/>
            </a:xfrm>
            <a:custGeom>
              <a:avLst/>
              <a:gdLst/>
              <a:ahLst/>
              <a:cxnLst/>
              <a:rect r="r" b="b" t="t" l="l"/>
              <a:pathLst>
                <a:path h="3370834" w="3063113">
                  <a:moveTo>
                    <a:pt x="2538222" y="307848"/>
                  </a:moveTo>
                  <a:cubicBezTo>
                    <a:pt x="2104263" y="0"/>
                    <a:pt x="2104263" y="0"/>
                    <a:pt x="2104263" y="0"/>
                  </a:cubicBezTo>
                  <a:cubicBezTo>
                    <a:pt x="1967992" y="439039"/>
                    <a:pt x="1695577" y="842772"/>
                    <a:pt x="1296924" y="1135380"/>
                  </a:cubicBezTo>
                  <a:cubicBezTo>
                    <a:pt x="948690" y="1382649"/>
                    <a:pt x="560197" y="1518920"/>
                    <a:pt x="161544" y="1549146"/>
                  </a:cubicBezTo>
                  <a:cubicBezTo>
                    <a:pt x="0" y="2058797"/>
                    <a:pt x="0" y="2058797"/>
                    <a:pt x="0" y="2058797"/>
                  </a:cubicBezTo>
                  <a:cubicBezTo>
                    <a:pt x="595503" y="3370834"/>
                    <a:pt x="595503" y="3370834"/>
                    <a:pt x="595503" y="3370834"/>
                  </a:cubicBezTo>
                  <a:cubicBezTo>
                    <a:pt x="1978152" y="2785491"/>
                    <a:pt x="2760345" y="1569339"/>
                    <a:pt x="3063113" y="267462"/>
                  </a:cubicBezTo>
                  <a:lnTo>
                    <a:pt x="2538349" y="307848"/>
                  </a:lnTo>
                  <a:close/>
                </a:path>
              </a:pathLst>
            </a:custGeom>
            <a:gradFill rotWithShape="true">
              <a:gsLst>
                <a:gs pos="0">
                  <a:srgbClr val="C52233">
                    <a:alpha val="100000"/>
                  </a:srgbClr>
                </a:gs>
                <a:gs pos="100000">
                  <a:srgbClr val="941A26">
                    <a:alpha val="100000"/>
                  </a:srgbClr>
                </a:gs>
              </a:gsLst>
              <a:lin ang="3681737"/>
            </a:gra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283509" y="6554766"/>
            <a:ext cx="1858227" cy="1858227"/>
            <a:chOff x="0" y="0"/>
            <a:chExt cx="2477636" cy="247763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-127"/>
              <a:ext cx="2477770" cy="2477770"/>
            </a:xfrm>
            <a:custGeom>
              <a:avLst/>
              <a:gdLst/>
              <a:ahLst/>
              <a:cxnLst/>
              <a:rect r="r" b="b" t="t" l="l"/>
              <a:pathLst>
                <a:path h="2477770" w="2477770">
                  <a:moveTo>
                    <a:pt x="353187" y="1877314"/>
                  </a:moveTo>
                  <a:cubicBezTo>
                    <a:pt x="0" y="1392809"/>
                    <a:pt x="105918" y="706628"/>
                    <a:pt x="595503" y="353314"/>
                  </a:cubicBezTo>
                  <a:cubicBezTo>
                    <a:pt x="1085088" y="0"/>
                    <a:pt x="1771142" y="106045"/>
                    <a:pt x="2124456" y="595630"/>
                  </a:cubicBezTo>
                  <a:cubicBezTo>
                    <a:pt x="2477770" y="1085215"/>
                    <a:pt x="2371725" y="1766316"/>
                    <a:pt x="1882267" y="2119503"/>
                  </a:cubicBezTo>
                  <a:cubicBezTo>
                    <a:pt x="1392809" y="2477770"/>
                    <a:pt x="711581" y="2366772"/>
                    <a:pt x="353314" y="187731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52233">
                    <a:alpha val="100000"/>
                  </a:srgbClr>
                </a:gs>
                <a:gs pos="100000">
                  <a:srgbClr val="941A26">
                    <a:alpha val="100000"/>
                  </a:srgbClr>
                </a:gs>
              </a:gsLst>
              <a:lin ang="3600000"/>
            </a:gra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453468" y="7324056"/>
            <a:ext cx="1518307" cy="1521141"/>
            <a:chOff x="0" y="0"/>
            <a:chExt cx="2024410" cy="20281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24380" cy="2028063"/>
            </a:xfrm>
            <a:custGeom>
              <a:avLst/>
              <a:gdLst/>
              <a:ahLst/>
              <a:cxnLst/>
              <a:rect r="r" b="b" t="t" l="l"/>
              <a:pathLst>
                <a:path h="2028063" w="2024380">
                  <a:moveTo>
                    <a:pt x="484632" y="292608"/>
                  </a:moveTo>
                  <a:cubicBezTo>
                    <a:pt x="888492" y="0"/>
                    <a:pt x="1443863" y="90805"/>
                    <a:pt x="1736598" y="489331"/>
                  </a:cubicBezTo>
                  <a:cubicBezTo>
                    <a:pt x="2024380" y="887857"/>
                    <a:pt x="1938528" y="1447927"/>
                    <a:pt x="1539748" y="1735455"/>
                  </a:cubicBezTo>
                  <a:cubicBezTo>
                    <a:pt x="1140968" y="2028063"/>
                    <a:pt x="580517" y="1937258"/>
                    <a:pt x="287782" y="1538732"/>
                  </a:cubicBezTo>
                  <a:cubicBezTo>
                    <a:pt x="0" y="1140206"/>
                    <a:pt x="85852" y="580263"/>
                    <a:pt x="484632" y="29260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302132" y="6437431"/>
            <a:ext cx="2784507" cy="1855395"/>
            <a:chOff x="0" y="0"/>
            <a:chExt cx="3712676" cy="247386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712718" cy="2473833"/>
            </a:xfrm>
            <a:custGeom>
              <a:avLst/>
              <a:gdLst/>
              <a:ahLst/>
              <a:cxnLst/>
              <a:rect r="r" b="b" t="t" l="l"/>
              <a:pathLst>
                <a:path h="2473833" w="3712718">
                  <a:moveTo>
                    <a:pt x="3510915" y="1878076"/>
                  </a:moveTo>
                  <a:cubicBezTo>
                    <a:pt x="3672332" y="1368171"/>
                    <a:pt x="3672332" y="1368171"/>
                    <a:pt x="3672332" y="1368171"/>
                  </a:cubicBezTo>
                  <a:cubicBezTo>
                    <a:pt x="3208274" y="1373251"/>
                    <a:pt x="2744216" y="1241933"/>
                    <a:pt x="2340610" y="949071"/>
                  </a:cubicBezTo>
                  <a:cubicBezTo>
                    <a:pt x="1997583" y="696722"/>
                    <a:pt x="1745361" y="368554"/>
                    <a:pt x="1599057" y="0"/>
                  </a:cubicBezTo>
                  <a:cubicBezTo>
                    <a:pt x="1064387" y="5080"/>
                    <a:pt x="1064387" y="5080"/>
                    <a:pt x="1064387" y="5080"/>
                  </a:cubicBezTo>
                  <a:cubicBezTo>
                    <a:pt x="0" y="974344"/>
                    <a:pt x="0" y="974344"/>
                    <a:pt x="0" y="974344"/>
                  </a:cubicBezTo>
                  <a:cubicBezTo>
                    <a:pt x="983615" y="2110359"/>
                    <a:pt x="2380996" y="2473833"/>
                    <a:pt x="3712718" y="2362708"/>
                  </a:cubicBezTo>
                  <a:lnTo>
                    <a:pt x="3510915" y="1878076"/>
                  </a:lnTo>
                  <a:close/>
                </a:path>
              </a:pathLst>
            </a:custGeom>
            <a:gradFill rotWithShape="true">
              <a:gsLst>
                <a:gs pos="0">
                  <a:srgbClr val="B19C7D">
                    <a:alpha val="100000"/>
                  </a:srgbClr>
                </a:gs>
                <a:gs pos="100000">
                  <a:srgbClr val="8E7755">
                    <a:alpha val="100000"/>
                  </a:srgbClr>
                </a:gs>
              </a:gsLst>
              <a:lin ang="6179867"/>
            </a:gra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6304965" y="6715034"/>
            <a:ext cx="1858227" cy="1858227"/>
            <a:chOff x="0" y="0"/>
            <a:chExt cx="2477636" cy="247763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77643" cy="2477643"/>
            </a:xfrm>
            <a:custGeom>
              <a:avLst/>
              <a:gdLst/>
              <a:ahLst/>
              <a:cxnLst/>
              <a:rect r="r" b="b" t="t" l="l"/>
              <a:pathLst>
                <a:path h="2477643" w="2477643">
                  <a:moveTo>
                    <a:pt x="353187" y="595503"/>
                  </a:moveTo>
                  <a:cubicBezTo>
                    <a:pt x="711454" y="105918"/>
                    <a:pt x="1392682" y="0"/>
                    <a:pt x="1882140" y="353187"/>
                  </a:cubicBezTo>
                  <a:cubicBezTo>
                    <a:pt x="2371598" y="711454"/>
                    <a:pt x="2477643" y="1392682"/>
                    <a:pt x="2124329" y="1882140"/>
                  </a:cubicBezTo>
                  <a:cubicBezTo>
                    <a:pt x="1771015" y="2371598"/>
                    <a:pt x="1084961" y="2477643"/>
                    <a:pt x="595503" y="2124456"/>
                  </a:cubicBezTo>
                  <a:cubicBezTo>
                    <a:pt x="105918" y="1766189"/>
                    <a:pt x="0" y="1084961"/>
                    <a:pt x="353187" y="59550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19C7D">
                    <a:alpha val="100000"/>
                  </a:srgbClr>
                </a:gs>
                <a:gs pos="100000">
                  <a:srgbClr val="8E7755">
                    <a:alpha val="100000"/>
                  </a:srgbClr>
                </a:gs>
              </a:gsLst>
              <a:lin ang="6000000"/>
            </a:gra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6474924" y="6884992"/>
            <a:ext cx="1518308" cy="1518307"/>
            <a:chOff x="0" y="0"/>
            <a:chExt cx="2024410" cy="202441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24380" cy="2024380"/>
            </a:xfrm>
            <a:custGeom>
              <a:avLst/>
              <a:gdLst/>
              <a:ahLst/>
              <a:cxnLst/>
              <a:rect r="r" b="b" t="t" l="l"/>
              <a:pathLst>
                <a:path h="2024380" w="2024380">
                  <a:moveTo>
                    <a:pt x="1539748" y="287782"/>
                  </a:moveTo>
                  <a:cubicBezTo>
                    <a:pt x="1938528" y="580644"/>
                    <a:pt x="2024380" y="1140968"/>
                    <a:pt x="1736598" y="1539748"/>
                  </a:cubicBezTo>
                  <a:cubicBezTo>
                    <a:pt x="1443736" y="1938528"/>
                    <a:pt x="883412" y="2024380"/>
                    <a:pt x="484632" y="1736598"/>
                  </a:cubicBezTo>
                  <a:cubicBezTo>
                    <a:pt x="85852" y="1443863"/>
                    <a:pt x="0" y="883412"/>
                    <a:pt x="287782" y="484632"/>
                  </a:cubicBezTo>
                  <a:cubicBezTo>
                    <a:pt x="580517" y="85852"/>
                    <a:pt x="1140968" y="0"/>
                    <a:pt x="1539748" y="28778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6316294" y="3640176"/>
            <a:ext cx="1647194" cy="2971464"/>
            <a:chOff x="0" y="0"/>
            <a:chExt cx="2196258" cy="396195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196084" cy="3961892"/>
            </a:xfrm>
            <a:custGeom>
              <a:avLst/>
              <a:gdLst/>
              <a:ahLst/>
              <a:cxnLst/>
              <a:rect r="r" b="b" t="t" l="l"/>
              <a:pathLst>
                <a:path h="3961892" w="2196084">
                  <a:moveTo>
                    <a:pt x="1004697" y="3618738"/>
                  </a:moveTo>
                  <a:cubicBezTo>
                    <a:pt x="1534795" y="3613658"/>
                    <a:pt x="1534795" y="3613658"/>
                    <a:pt x="1534795" y="3613658"/>
                  </a:cubicBezTo>
                  <a:cubicBezTo>
                    <a:pt x="1388364" y="3174619"/>
                    <a:pt x="1368171" y="2689987"/>
                    <a:pt x="1524635" y="2220722"/>
                  </a:cubicBezTo>
                  <a:cubicBezTo>
                    <a:pt x="1655953" y="1811909"/>
                    <a:pt x="1893189" y="1473708"/>
                    <a:pt x="2196084" y="1216406"/>
                  </a:cubicBezTo>
                  <a:cubicBezTo>
                    <a:pt x="2029460" y="711708"/>
                    <a:pt x="2029460" y="711708"/>
                    <a:pt x="2029460" y="711708"/>
                  </a:cubicBezTo>
                  <a:cubicBezTo>
                    <a:pt x="777494" y="0"/>
                    <a:pt x="777494" y="0"/>
                    <a:pt x="777494" y="0"/>
                  </a:cubicBezTo>
                  <a:cubicBezTo>
                    <a:pt x="0" y="1287018"/>
                    <a:pt x="85852" y="2730500"/>
                    <a:pt x="605917" y="3961892"/>
                  </a:cubicBezTo>
                  <a:lnTo>
                    <a:pt x="1004824" y="3618738"/>
                  </a:lnTo>
                  <a:close/>
                </a:path>
              </a:pathLst>
            </a:custGeom>
            <a:gradFill rotWithShape="true">
              <a:gsLst>
                <a:gs pos="0">
                  <a:srgbClr val="7F5F52">
                    <a:alpha val="100000"/>
                  </a:srgbClr>
                </a:gs>
                <a:gs pos="100000">
                  <a:srgbClr val="5F473E">
                    <a:alpha val="100000"/>
                  </a:srgbClr>
                </a:gs>
              </a:gsLst>
              <a:lin ang="2424533"/>
            </a:gra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5813498" y="3754899"/>
            <a:ext cx="1838398" cy="1838399"/>
            <a:chOff x="0" y="0"/>
            <a:chExt cx="2451198" cy="245119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451227" cy="2451227"/>
            </a:xfrm>
            <a:custGeom>
              <a:avLst/>
              <a:gdLst/>
              <a:ahLst/>
              <a:cxnLst/>
              <a:rect r="r" b="b" t="t" l="l"/>
              <a:pathLst>
                <a:path h="2451227" w="2451227">
                  <a:moveTo>
                    <a:pt x="1563497" y="186563"/>
                  </a:moveTo>
                  <a:cubicBezTo>
                    <a:pt x="2138426" y="373126"/>
                    <a:pt x="2451227" y="988441"/>
                    <a:pt x="2264537" y="1563497"/>
                  </a:cubicBezTo>
                  <a:cubicBezTo>
                    <a:pt x="2077847" y="2138553"/>
                    <a:pt x="1462659" y="2451227"/>
                    <a:pt x="887603" y="2264537"/>
                  </a:cubicBezTo>
                  <a:cubicBezTo>
                    <a:pt x="317754" y="2077974"/>
                    <a:pt x="0" y="1462659"/>
                    <a:pt x="186563" y="887730"/>
                  </a:cubicBezTo>
                  <a:cubicBezTo>
                    <a:pt x="373126" y="312801"/>
                    <a:pt x="988568" y="0"/>
                    <a:pt x="1563497" y="18656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5F52">
                    <a:alpha val="100000"/>
                  </a:srgbClr>
                </a:gs>
                <a:gs pos="100000">
                  <a:srgbClr val="5F473E">
                    <a:alpha val="100000"/>
                  </a:srgbClr>
                </a:gs>
              </a:gsLst>
              <a:lin ang="1800000"/>
            </a:gra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5983456" y="3920610"/>
            <a:ext cx="1502727" cy="1506978"/>
            <a:chOff x="0" y="0"/>
            <a:chExt cx="2003636" cy="200930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003679" cy="2009267"/>
            </a:xfrm>
            <a:custGeom>
              <a:avLst/>
              <a:gdLst/>
              <a:ahLst/>
              <a:cxnLst/>
              <a:rect r="r" b="b" t="t" l="l"/>
              <a:pathLst>
                <a:path h="2009267" w="2003679">
                  <a:moveTo>
                    <a:pt x="1852168" y="1282319"/>
                  </a:moveTo>
                  <a:cubicBezTo>
                    <a:pt x="1700784" y="1751838"/>
                    <a:pt x="1191006" y="2009267"/>
                    <a:pt x="726694" y="1852803"/>
                  </a:cubicBezTo>
                  <a:cubicBezTo>
                    <a:pt x="257429" y="1701292"/>
                    <a:pt x="0" y="1196467"/>
                    <a:pt x="151384" y="726948"/>
                  </a:cubicBezTo>
                  <a:cubicBezTo>
                    <a:pt x="302768" y="257429"/>
                    <a:pt x="807466" y="0"/>
                    <a:pt x="1276858" y="156464"/>
                  </a:cubicBezTo>
                  <a:cubicBezTo>
                    <a:pt x="1746250" y="307975"/>
                    <a:pt x="2003679" y="812800"/>
                    <a:pt x="1852168" y="128231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6213659" y="4152938"/>
            <a:ext cx="1042323" cy="1042323"/>
            <a:chOff x="0" y="0"/>
            <a:chExt cx="1389764" cy="138976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389888" cy="1389888"/>
            </a:xfrm>
            <a:custGeom>
              <a:avLst/>
              <a:gdLst/>
              <a:ahLst/>
              <a:cxnLst/>
              <a:rect r="r" b="b" t="t" l="l"/>
              <a:pathLst>
                <a:path h="1389888" w="1389888">
                  <a:moveTo>
                    <a:pt x="0" y="694944"/>
                  </a:moveTo>
                  <a:cubicBezTo>
                    <a:pt x="0" y="311150"/>
                    <a:pt x="311150" y="0"/>
                    <a:pt x="694944" y="0"/>
                  </a:cubicBezTo>
                  <a:cubicBezTo>
                    <a:pt x="1078738" y="0"/>
                    <a:pt x="1389888" y="311150"/>
                    <a:pt x="1389888" y="694944"/>
                  </a:cubicBezTo>
                  <a:cubicBezTo>
                    <a:pt x="1389888" y="1078738"/>
                    <a:pt x="1078738" y="1389888"/>
                    <a:pt x="694944" y="1389888"/>
                  </a:cubicBezTo>
                  <a:cubicBezTo>
                    <a:pt x="311150" y="1389888"/>
                    <a:pt x="0" y="1078611"/>
                    <a:pt x="0" y="69494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5F52">
                    <a:alpha val="100000"/>
                  </a:srgbClr>
                </a:gs>
                <a:gs pos="100000">
                  <a:srgbClr val="5F473E">
                    <a:alpha val="100000"/>
                  </a:srgbClr>
                </a:gs>
              </a:gsLst>
              <a:lin ang="1800000"/>
            </a:gra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8881320" y="2760684"/>
            <a:ext cx="1042323" cy="1042323"/>
            <a:chOff x="0" y="0"/>
            <a:chExt cx="1389764" cy="138976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389888" cy="1389888"/>
            </a:xfrm>
            <a:custGeom>
              <a:avLst/>
              <a:gdLst/>
              <a:ahLst/>
              <a:cxnLst/>
              <a:rect r="r" b="b" t="t" l="l"/>
              <a:pathLst>
                <a:path h="1389888" w="1389888">
                  <a:moveTo>
                    <a:pt x="0" y="694944"/>
                  </a:moveTo>
                  <a:cubicBezTo>
                    <a:pt x="0" y="311150"/>
                    <a:pt x="311150" y="0"/>
                    <a:pt x="694944" y="0"/>
                  </a:cubicBezTo>
                  <a:cubicBezTo>
                    <a:pt x="1078738" y="0"/>
                    <a:pt x="1389888" y="311150"/>
                    <a:pt x="1389888" y="694944"/>
                  </a:cubicBezTo>
                  <a:cubicBezTo>
                    <a:pt x="1389888" y="1078738"/>
                    <a:pt x="1078738" y="1389888"/>
                    <a:pt x="694944" y="1389888"/>
                  </a:cubicBezTo>
                  <a:cubicBezTo>
                    <a:pt x="311150" y="1389888"/>
                    <a:pt x="0" y="1078611"/>
                    <a:pt x="0" y="69494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121D">
                    <a:alpha val="100000"/>
                  </a:srgbClr>
                </a:gs>
                <a:gs pos="100000">
                  <a:srgbClr val="570E16">
                    <a:alpha val="100000"/>
                  </a:srgbClr>
                </a:gs>
              </a:gsLst>
              <a:lin ang="4800000"/>
            </a:gra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1030602" y="4866058"/>
            <a:ext cx="1042323" cy="1042323"/>
            <a:chOff x="0" y="0"/>
            <a:chExt cx="1389764" cy="138976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389888" cy="1389888"/>
            </a:xfrm>
            <a:custGeom>
              <a:avLst/>
              <a:gdLst/>
              <a:ahLst/>
              <a:cxnLst/>
              <a:rect r="r" b="b" t="t" l="l"/>
              <a:pathLst>
                <a:path h="1389888" w="1389888">
                  <a:moveTo>
                    <a:pt x="0" y="694944"/>
                  </a:moveTo>
                  <a:cubicBezTo>
                    <a:pt x="0" y="311150"/>
                    <a:pt x="311150" y="0"/>
                    <a:pt x="694944" y="0"/>
                  </a:cubicBezTo>
                  <a:cubicBezTo>
                    <a:pt x="1078738" y="0"/>
                    <a:pt x="1389888" y="311150"/>
                    <a:pt x="1389888" y="694944"/>
                  </a:cubicBezTo>
                  <a:cubicBezTo>
                    <a:pt x="1389888" y="1078738"/>
                    <a:pt x="1078738" y="1389888"/>
                    <a:pt x="694944" y="1389888"/>
                  </a:cubicBezTo>
                  <a:cubicBezTo>
                    <a:pt x="311150" y="1389888"/>
                    <a:pt x="0" y="1078611"/>
                    <a:pt x="0" y="69494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7333F">
                    <a:alpha val="100000"/>
                  </a:srgbClr>
                </a:gs>
                <a:gs pos="100000">
                  <a:srgbClr val="7D262F">
                    <a:alpha val="100000"/>
                  </a:srgbClr>
                </a:gs>
              </a:gsLst>
              <a:lin ang="4800000"/>
            </a:gra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9691460" y="7563465"/>
            <a:ext cx="1042323" cy="1042323"/>
            <a:chOff x="0" y="0"/>
            <a:chExt cx="1389764" cy="1389764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389888" cy="1389888"/>
            </a:xfrm>
            <a:custGeom>
              <a:avLst/>
              <a:gdLst/>
              <a:ahLst/>
              <a:cxnLst/>
              <a:rect r="r" b="b" t="t" l="l"/>
              <a:pathLst>
                <a:path h="1389888" w="1389888">
                  <a:moveTo>
                    <a:pt x="0" y="694944"/>
                  </a:moveTo>
                  <a:cubicBezTo>
                    <a:pt x="0" y="311150"/>
                    <a:pt x="311150" y="0"/>
                    <a:pt x="694944" y="0"/>
                  </a:cubicBezTo>
                  <a:cubicBezTo>
                    <a:pt x="1078738" y="0"/>
                    <a:pt x="1389888" y="311150"/>
                    <a:pt x="1389888" y="694944"/>
                  </a:cubicBezTo>
                  <a:cubicBezTo>
                    <a:pt x="1389888" y="1078738"/>
                    <a:pt x="1078738" y="1389888"/>
                    <a:pt x="694944" y="1389888"/>
                  </a:cubicBezTo>
                  <a:cubicBezTo>
                    <a:pt x="311150" y="1389888"/>
                    <a:pt x="0" y="1078611"/>
                    <a:pt x="0" y="69494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52233">
                    <a:alpha val="100000"/>
                  </a:srgbClr>
                </a:gs>
                <a:gs pos="100000">
                  <a:srgbClr val="941A26">
                    <a:alpha val="100000"/>
                  </a:srgbClr>
                </a:gs>
              </a:gsLst>
              <a:lin ang="3600000"/>
            </a:gra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6712916" y="7122984"/>
            <a:ext cx="1042323" cy="1042323"/>
            <a:chOff x="0" y="0"/>
            <a:chExt cx="1389764" cy="1389764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389888" cy="1389888"/>
            </a:xfrm>
            <a:custGeom>
              <a:avLst/>
              <a:gdLst/>
              <a:ahLst/>
              <a:cxnLst/>
              <a:rect r="r" b="b" t="t" l="l"/>
              <a:pathLst>
                <a:path h="1389888" w="1389888">
                  <a:moveTo>
                    <a:pt x="0" y="694944"/>
                  </a:moveTo>
                  <a:cubicBezTo>
                    <a:pt x="0" y="311150"/>
                    <a:pt x="311150" y="0"/>
                    <a:pt x="694944" y="0"/>
                  </a:cubicBezTo>
                  <a:cubicBezTo>
                    <a:pt x="1078738" y="0"/>
                    <a:pt x="1389888" y="311150"/>
                    <a:pt x="1389888" y="694944"/>
                  </a:cubicBezTo>
                  <a:cubicBezTo>
                    <a:pt x="1389888" y="1078738"/>
                    <a:pt x="1078738" y="1389888"/>
                    <a:pt x="694944" y="1389888"/>
                  </a:cubicBezTo>
                  <a:cubicBezTo>
                    <a:pt x="311150" y="1389888"/>
                    <a:pt x="0" y="1078611"/>
                    <a:pt x="0" y="69494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19C7D">
                    <a:alpha val="100000"/>
                  </a:srgbClr>
                </a:gs>
                <a:gs pos="100000">
                  <a:srgbClr val="8E7755">
                    <a:alpha val="100000"/>
                  </a:srgbClr>
                </a:gs>
              </a:gsLst>
              <a:lin ang="6000000"/>
            </a:gra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7466114" y="4259116"/>
            <a:ext cx="3147576" cy="3150653"/>
            <a:chOff x="0" y="0"/>
            <a:chExt cx="4196768" cy="420087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196842" cy="4200906"/>
            </a:xfrm>
            <a:custGeom>
              <a:avLst/>
              <a:gdLst/>
              <a:ahLst/>
              <a:cxnLst/>
              <a:rect r="r" b="b" t="t" l="l"/>
              <a:pathLst>
                <a:path h="4200906" w="4196842">
                  <a:moveTo>
                    <a:pt x="3449955" y="3454019"/>
                  </a:moveTo>
                  <a:cubicBezTo>
                    <a:pt x="2703195" y="4200906"/>
                    <a:pt x="1493647" y="4200906"/>
                    <a:pt x="746887" y="3454019"/>
                  </a:cubicBezTo>
                  <a:cubicBezTo>
                    <a:pt x="127" y="2707132"/>
                    <a:pt x="0" y="1493774"/>
                    <a:pt x="746760" y="746887"/>
                  </a:cubicBezTo>
                  <a:cubicBezTo>
                    <a:pt x="1493520" y="0"/>
                    <a:pt x="2703068" y="0"/>
                    <a:pt x="3449955" y="746887"/>
                  </a:cubicBezTo>
                  <a:cubicBezTo>
                    <a:pt x="4196842" y="1493774"/>
                    <a:pt x="4196715" y="2707005"/>
                    <a:pt x="3449955" y="345389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5" id="45"/>
          <p:cNvSpPr txBox="true"/>
          <p:nvPr/>
        </p:nvSpPr>
        <p:spPr>
          <a:xfrm rot="0">
            <a:off x="1069672" y="2653594"/>
            <a:ext cx="4030702" cy="285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0"/>
              </a:lnSpc>
            </a:pPr>
            <a:r>
              <a:rPr lang="en-US" sz="1800">
                <a:solidFill>
                  <a:srgbClr val="7F5F52">
                    <a:alpha val="69804"/>
                  </a:srgbClr>
                </a:solidFill>
                <a:latin typeface="Poppins Bold"/>
              </a:rPr>
              <a:t>05. EVALUATION</a:t>
            </a:r>
          </a:p>
          <a:p>
            <a:pPr algn="r">
              <a:lnSpc>
                <a:spcPts val="3240"/>
              </a:lnSpc>
            </a:pPr>
            <a:r>
              <a:rPr lang="en-US" sz="1800">
                <a:solidFill>
                  <a:srgbClr val="323232">
                    <a:alpha val="69804"/>
                  </a:srgbClr>
                </a:solidFill>
                <a:latin typeface="Poppins"/>
              </a:rPr>
              <a:t>The effectiveness of the translated text is evaluated by performance metrics review, baseline model comparison and crowd-sourcing evaluation</a:t>
            </a:r>
          </a:p>
          <a:p>
            <a:pPr algn="r">
              <a:lnSpc>
                <a:spcPts val="3240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1576626" y="6781546"/>
            <a:ext cx="4030702" cy="203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0"/>
              </a:lnSpc>
            </a:pPr>
            <a:r>
              <a:rPr lang="en-US" sz="1800">
                <a:solidFill>
                  <a:srgbClr val="B19C7D">
                    <a:alpha val="69804"/>
                  </a:srgbClr>
                </a:solidFill>
                <a:latin typeface="Poppins Bold"/>
              </a:rPr>
              <a:t>04. PYTHON 3.0</a:t>
            </a:r>
          </a:p>
          <a:p>
            <a:pPr algn="r">
              <a:lnSpc>
                <a:spcPts val="3240"/>
              </a:lnSpc>
            </a:pPr>
            <a:r>
              <a:rPr lang="en-US" sz="1800">
                <a:solidFill>
                  <a:srgbClr val="323232">
                    <a:alpha val="69804"/>
                  </a:srgbClr>
                </a:solidFill>
                <a:latin typeface="Poppins"/>
              </a:rPr>
              <a:t>The pre-process process and proposed model will be developed in Python language</a:t>
            </a:r>
          </a:p>
          <a:p>
            <a:pPr algn="r">
              <a:lnSpc>
                <a:spcPts val="3240"/>
              </a:lnSpc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11279266" y="2201243"/>
            <a:ext cx="4030703" cy="203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74121D">
                    <a:alpha val="69804"/>
                  </a:srgbClr>
                </a:solidFill>
                <a:latin typeface="Poppins Bold"/>
              </a:rPr>
              <a:t>01. CODE-SWITCH</a:t>
            </a:r>
          </a:p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323232">
                    <a:alpha val="69804"/>
                  </a:srgbClr>
                </a:solidFill>
                <a:latin typeface="Poppins"/>
              </a:rPr>
              <a:t>The research will focus on the translation of Malay-English code-switch text</a:t>
            </a:r>
          </a:p>
          <a:p>
            <a:pPr algn="l">
              <a:lnSpc>
                <a:spcPts val="3240"/>
              </a:lnSpc>
            </a:pPr>
          </a:p>
        </p:txBody>
      </p:sp>
      <p:sp>
        <p:nvSpPr>
          <p:cNvPr name="TextBox 48" id="48"/>
          <p:cNvSpPr txBox="true"/>
          <p:nvPr/>
        </p:nvSpPr>
        <p:spPr>
          <a:xfrm rot="0">
            <a:off x="13045923" y="4960046"/>
            <a:ext cx="4030703" cy="1624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A7333F">
                    <a:alpha val="69804"/>
                  </a:srgbClr>
                </a:solidFill>
                <a:latin typeface="Poppins Bold"/>
              </a:rPr>
              <a:t>02. MALAY-ENGLISH</a:t>
            </a:r>
          </a:p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323232">
                    <a:alpha val="69804"/>
                  </a:srgbClr>
                </a:solidFill>
                <a:latin typeface="Poppins"/>
              </a:rPr>
              <a:t>The language of the question will be in Malay-English mixed mode</a:t>
            </a:r>
          </a:p>
          <a:p>
            <a:pPr algn="l">
              <a:lnSpc>
                <a:spcPts val="3240"/>
              </a:lnSpc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11584062" y="7421975"/>
            <a:ext cx="5492564" cy="244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C52233">
                    <a:alpha val="69804"/>
                  </a:srgbClr>
                </a:solidFill>
                <a:latin typeface="Poppins Bold"/>
              </a:rPr>
              <a:t>03. DATA SOURCE</a:t>
            </a:r>
          </a:p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323232">
                    <a:alpha val="69804"/>
                  </a:srgbClr>
                </a:solidFill>
                <a:latin typeface="Poppins"/>
              </a:rPr>
              <a:t>The code-switched dataset will be collected from the online health question-and-answering forum, DoctorOnCall, which consists of over 170 general diseases</a:t>
            </a:r>
          </a:p>
          <a:p>
            <a:pPr algn="l">
              <a:lnSpc>
                <a:spcPts val="3240"/>
              </a:lnSpc>
            </a:pPr>
          </a:p>
        </p:txBody>
      </p:sp>
      <p:sp>
        <p:nvSpPr>
          <p:cNvPr name="Freeform 50" id="50"/>
          <p:cNvSpPr/>
          <p:nvPr/>
        </p:nvSpPr>
        <p:spPr>
          <a:xfrm flipH="false" flipV="false" rot="0">
            <a:off x="9125038" y="3060252"/>
            <a:ext cx="585506" cy="399292"/>
          </a:xfrm>
          <a:custGeom>
            <a:avLst/>
            <a:gdLst/>
            <a:ahLst/>
            <a:cxnLst/>
            <a:rect r="r" b="b" t="t" l="l"/>
            <a:pathLst>
              <a:path h="399292" w="585506">
                <a:moveTo>
                  <a:pt x="0" y="0"/>
                </a:moveTo>
                <a:lnTo>
                  <a:pt x="585506" y="0"/>
                </a:lnTo>
                <a:lnTo>
                  <a:pt x="585506" y="399292"/>
                </a:lnTo>
                <a:lnTo>
                  <a:pt x="0" y="399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11368416" y="5079418"/>
            <a:ext cx="373720" cy="558522"/>
          </a:xfrm>
          <a:custGeom>
            <a:avLst/>
            <a:gdLst/>
            <a:ahLst/>
            <a:cxnLst/>
            <a:rect r="r" b="b" t="t" l="l"/>
            <a:pathLst>
              <a:path h="558522" w="373720">
                <a:moveTo>
                  <a:pt x="0" y="0"/>
                </a:moveTo>
                <a:lnTo>
                  <a:pt x="373720" y="0"/>
                </a:lnTo>
                <a:lnTo>
                  <a:pt x="373720" y="558522"/>
                </a:lnTo>
                <a:lnTo>
                  <a:pt x="0" y="5585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6537387" y="4403427"/>
            <a:ext cx="393857" cy="558321"/>
          </a:xfrm>
          <a:custGeom>
            <a:avLst/>
            <a:gdLst/>
            <a:ahLst/>
            <a:cxnLst/>
            <a:rect r="r" b="b" t="t" l="l"/>
            <a:pathLst>
              <a:path h="558321" w="393857">
                <a:moveTo>
                  <a:pt x="0" y="0"/>
                </a:moveTo>
                <a:lnTo>
                  <a:pt x="393857" y="0"/>
                </a:lnTo>
                <a:lnTo>
                  <a:pt x="393857" y="558321"/>
                </a:lnTo>
                <a:lnTo>
                  <a:pt x="0" y="558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7016204" y="7377056"/>
            <a:ext cx="443588" cy="541576"/>
          </a:xfrm>
          <a:custGeom>
            <a:avLst/>
            <a:gdLst/>
            <a:ahLst/>
            <a:cxnLst/>
            <a:rect r="r" b="b" t="t" l="l"/>
            <a:pathLst>
              <a:path h="541576" w="443588">
                <a:moveTo>
                  <a:pt x="0" y="0"/>
                </a:moveTo>
                <a:lnTo>
                  <a:pt x="443587" y="0"/>
                </a:lnTo>
                <a:lnTo>
                  <a:pt x="443587" y="541576"/>
                </a:lnTo>
                <a:lnTo>
                  <a:pt x="0" y="5415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9935836" y="7842182"/>
            <a:ext cx="561829" cy="440290"/>
          </a:xfrm>
          <a:custGeom>
            <a:avLst/>
            <a:gdLst/>
            <a:ahLst/>
            <a:cxnLst/>
            <a:rect r="r" b="b" t="t" l="l"/>
            <a:pathLst>
              <a:path h="440290" w="561829">
                <a:moveTo>
                  <a:pt x="0" y="0"/>
                </a:moveTo>
                <a:lnTo>
                  <a:pt x="561830" y="0"/>
                </a:lnTo>
                <a:lnTo>
                  <a:pt x="561830" y="440290"/>
                </a:lnTo>
                <a:lnTo>
                  <a:pt x="0" y="4402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5" id="55"/>
          <p:cNvSpPr txBox="true"/>
          <p:nvPr/>
        </p:nvSpPr>
        <p:spPr>
          <a:xfrm rot="0">
            <a:off x="8340579" y="7561076"/>
            <a:ext cx="394338" cy="43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Arimo Bold"/>
              </a:rPr>
              <a:t>04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6804387" y="5704844"/>
            <a:ext cx="394338" cy="43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Arimo Bold"/>
              </a:rPr>
              <a:t>05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8111979" y="3656588"/>
            <a:ext cx="394338" cy="434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Arimo Bold"/>
              </a:rPr>
              <a:t>01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0452843" y="4287524"/>
            <a:ext cx="394338" cy="434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Arimo Bold"/>
              </a:rPr>
              <a:t>02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0562571" y="6701540"/>
            <a:ext cx="394338" cy="43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Arimo Bold"/>
              </a:rPr>
              <a:t>03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8127189" y="5610196"/>
            <a:ext cx="1825425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3000">
                <a:solidFill>
                  <a:srgbClr val="3B4550">
                    <a:alpha val="69804"/>
                  </a:srgbClr>
                </a:solidFill>
                <a:latin typeface="Open Sans Bold"/>
              </a:rPr>
              <a:t>SCOPE</a:t>
            </a:r>
          </a:p>
        </p:txBody>
      </p:sp>
      <p:sp>
        <p:nvSpPr>
          <p:cNvPr name="AutoShape 61" id="61"/>
          <p:cNvSpPr/>
          <p:nvPr/>
        </p:nvSpPr>
        <p:spPr>
          <a:xfrm rot="5591144">
            <a:off x="4974277" y="4148326"/>
            <a:ext cx="942678" cy="0"/>
          </a:xfrm>
          <a:prstGeom prst="line">
            <a:avLst/>
          </a:prstGeom>
          <a:ln cap="rnd" w="28575">
            <a:solidFill>
              <a:srgbClr val="7F5F5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2" id="62"/>
          <p:cNvSpPr/>
          <p:nvPr/>
        </p:nvSpPr>
        <p:spPr>
          <a:xfrm rot="5208855">
            <a:off x="10500436" y="3286401"/>
            <a:ext cx="942678" cy="0"/>
          </a:xfrm>
          <a:prstGeom prst="line">
            <a:avLst/>
          </a:prstGeom>
          <a:ln cap="rnd" w="28575">
            <a:solidFill>
              <a:srgbClr val="74121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3" id="63"/>
          <p:cNvSpPr/>
          <p:nvPr/>
        </p:nvSpPr>
        <p:spPr>
          <a:xfrm rot="5208855">
            <a:off x="12304843" y="5840416"/>
            <a:ext cx="942678" cy="0"/>
          </a:xfrm>
          <a:prstGeom prst="line">
            <a:avLst/>
          </a:prstGeom>
          <a:ln cap="rnd" w="28575">
            <a:solidFill>
              <a:srgbClr val="A733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4" id="64"/>
          <p:cNvSpPr/>
          <p:nvPr/>
        </p:nvSpPr>
        <p:spPr>
          <a:xfrm rot="5208855">
            <a:off x="10842982" y="8711920"/>
            <a:ext cx="942678" cy="0"/>
          </a:xfrm>
          <a:prstGeom prst="line">
            <a:avLst/>
          </a:prstGeom>
          <a:ln cap="rnd" w="28575">
            <a:solidFill>
              <a:srgbClr val="C522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5" id="65"/>
          <p:cNvSpPr/>
          <p:nvPr/>
        </p:nvSpPr>
        <p:spPr>
          <a:xfrm rot="5591144">
            <a:off x="5393146" y="7866704"/>
            <a:ext cx="942678" cy="0"/>
          </a:xfrm>
          <a:prstGeom prst="line">
            <a:avLst/>
          </a:prstGeom>
          <a:ln cap="rnd" w="28575">
            <a:solidFill>
              <a:srgbClr val="B19C7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6" id="66"/>
          <p:cNvSpPr txBox="true"/>
          <p:nvPr/>
        </p:nvSpPr>
        <p:spPr>
          <a:xfrm rot="0">
            <a:off x="7169664" y="9747163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6</a:t>
            </a:r>
          </a:p>
        </p:txBody>
      </p:sp>
      <p:grpSp>
        <p:nvGrpSpPr>
          <p:cNvPr name="Group 67" id="67"/>
          <p:cNvGrpSpPr/>
          <p:nvPr/>
        </p:nvGrpSpPr>
        <p:grpSpPr>
          <a:xfrm rot="0">
            <a:off x="-19050" y="2329353"/>
            <a:ext cx="933451" cy="5090157"/>
            <a:chOff x="0" y="0"/>
            <a:chExt cx="1244602" cy="6786876"/>
          </a:xfrm>
        </p:grpSpPr>
        <p:grpSp>
          <p:nvGrpSpPr>
            <p:cNvPr name="Group 68" id="68"/>
            <p:cNvGrpSpPr/>
            <p:nvPr/>
          </p:nvGrpSpPr>
          <p:grpSpPr>
            <a:xfrm rot="-10800000">
              <a:off x="0" y="334082"/>
              <a:ext cx="1244602" cy="6191160"/>
              <a:chOff x="0" y="0"/>
              <a:chExt cx="1244602" cy="619116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1244600" cy="6191123"/>
              </a:xfrm>
              <a:custGeom>
                <a:avLst/>
                <a:gdLst/>
                <a:ahLst/>
                <a:cxnLst/>
                <a:rect r="r" b="b" t="t" l="l"/>
                <a:pathLst>
                  <a:path h="6191123" w="1244600">
                    <a:moveTo>
                      <a:pt x="0" y="0"/>
                    </a:moveTo>
                    <a:lnTo>
                      <a:pt x="1244600" y="0"/>
                    </a:lnTo>
                    <a:lnTo>
                      <a:pt x="1244600" y="6191123"/>
                    </a:lnTo>
                    <a:lnTo>
                      <a:pt x="0" y="6191123"/>
                    </a:lnTo>
                    <a:close/>
                  </a:path>
                </a:pathLst>
              </a:custGeom>
              <a:solidFill>
                <a:srgbClr val="C04C4C"/>
              </a:solidFill>
            </p:spPr>
          </p:sp>
        </p:grpSp>
        <p:sp>
          <p:nvSpPr>
            <p:cNvPr name="TextBox 70" id="70"/>
            <p:cNvSpPr txBox="true"/>
            <p:nvPr/>
          </p:nvSpPr>
          <p:spPr>
            <a:xfrm rot="-5400000">
              <a:off x="-2884576" y="2988626"/>
              <a:ext cx="6786876" cy="809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000">
                  <a:solidFill>
                    <a:srgbClr val="FFFFFF"/>
                  </a:solidFill>
                  <a:latin typeface="Poppins Bold"/>
                </a:rPr>
                <a:t>RESEARCH SCOPE</a:t>
              </a:r>
            </a:p>
          </p:txBody>
        </p:sp>
      </p:grpSp>
      <p:sp>
        <p:nvSpPr>
          <p:cNvPr name="Freeform 71" id="71"/>
          <p:cNvSpPr/>
          <p:nvPr/>
        </p:nvSpPr>
        <p:spPr>
          <a:xfrm flipH="false" flipV="false" rot="0">
            <a:off x="0" y="0"/>
            <a:ext cx="18297525" cy="722767"/>
          </a:xfrm>
          <a:custGeom>
            <a:avLst/>
            <a:gdLst/>
            <a:ahLst/>
            <a:cxnLst/>
            <a:rect r="r" b="b" t="t" l="l"/>
            <a:pathLst>
              <a:path h="722767" w="18297525">
                <a:moveTo>
                  <a:pt x="0" y="0"/>
                </a:moveTo>
                <a:lnTo>
                  <a:pt x="18297525" y="0"/>
                </a:lnTo>
                <a:lnTo>
                  <a:pt x="18297525" y="722767"/>
                </a:lnTo>
                <a:lnTo>
                  <a:pt x="0" y="72276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52" t="0" r="0" b="0"/>
            </a:stretch>
          </a:blipFill>
        </p:spPr>
      </p:sp>
      <p:sp>
        <p:nvSpPr>
          <p:cNvPr name="TextBox 72" id="72"/>
          <p:cNvSpPr txBox="true"/>
          <p:nvPr/>
        </p:nvSpPr>
        <p:spPr>
          <a:xfrm rot="0">
            <a:off x="1028700" y="1392046"/>
            <a:ext cx="16230600" cy="72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800">
                <a:solidFill>
                  <a:srgbClr val="404040"/>
                </a:solidFill>
                <a:latin typeface="Poppins Bold"/>
              </a:rPr>
              <a:t>RESEARCH SCOPE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" t="0" r="-25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216722" y="2329353"/>
            <a:ext cx="5837804" cy="5837792"/>
            <a:chOff x="0" y="0"/>
            <a:chExt cx="4882010" cy="4882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2007" cy="4881880"/>
            </a:xfrm>
            <a:custGeom>
              <a:avLst/>
              <a:gdLst/>
              <a:ahLst/>
              <a:cxnLst/>
              <a:rect r="r" b="b" t="t" l="l"/>
              <a:pathLst>
                <a:path h="4881880" w="4882007">
                  <a:moveTo>
                    <a:pt x="0" y="2440940"/>
                  </a:moveTo>
                  <a:cubicBezTo>
                    <a:pt x="0" y="1092835"/>
                    <a:pt x="1092835" y="0"/>
                    <a:pt x="2441067" y="0"/>
                  </a:cubicBezTo>
                  <a:cubicBezTo>
                    <a:pt x="3789299" y="0"/>
                    <a:pt x="4882007" y="1092835"/>
                    <a:pt x="4882007" y="2440940"/>
                  </a:cubicBezTo>
                  <a:cubicBezTo>
                    <a:pt x="4882007" y="3789045"/>
                    <a:pt x="3789172" y="4881880"/>
                    <a:pt x="2440940" y="4881880"/>
                  </a:cubicBezTo>
                  <a:cubicBezTo>
                    <a:pt x="1092708" y="4881880"/>
                    <a:pt x="0" y="3789172"/>
                    <a:pt x="0" y="244094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7" id="7"/>
          <p:cNvGrpSpPr/>
          <p:nvPr/>
        </p:nvGrpSpPr>
        <p:grpSpPr>
          <a:xfrm rot="-8440336">
            <a:off x="10833988" y="7656671"/>
            <a:ext cx="1452722" cy="792369"/>
            <a:chOff x="0" y="0"/>
            <a:chExt cx="1936962" cy="10564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43481" cy="1056386"/>
            </a:xfrm>
            <a:custGeom>
              <a:avLst/>
              <a:gdLst/>
              <a:ahLst/>
              <a:cxnLst/>
              <a:rect r="r" b="b" t="t" l="l"/>
              <a:pathLst>
                <a:path h="1056386" w="1943481">
                  <a:moveTo>
                    <a:pt x="1936877" y="528193"/>
                  </a:moveTo>
                  <a:cubicBezTo>
                    <a:pt x="1943481" y="528193"/>
                    <a:pt x="1408684" y="1056386"/>
                    <a:pt x="1408684" y="1056386"/>
                  </a:cubicBezTo>
                  <a:lnTo>
                    <a:pt x="1408684" y="726186"/>
                  </a:lnTo>
                  <a:cubicBezTo>
                    <a:pt x="1058672" y="567817"/>
                    <a:pt x="0" y="726313"/>
                    <a:pt x="0" y="726313"/>
                  </a:cubicBezTo>
                  <a:cubicBezTo>
                    <a:pt x="0" y="726313"/>
                    <a:pt x="750570" y="151892"/>
                    <a:pt x="1408684" y="220091"/>
                  </a:cubicBezTo>
                  <a:lnTo>
                    <a:pt x="1408684" y="0"/>
                  </a:lnTo>
                  <a:lnTo>
                    <a:pt x="1936877" y="528193"/>
                  </a:lnTo>
                  <a:close/>
                </a:path>
              </a:pathLst>
            </a:custGeom>
            <a:gradFill rotWithShape="true">
              <a:gsLst>
                <a:gs pos="0">
                  <a:srgbClr val="C52233">
                    <a:alpha val="100000"/>
                  </a:srgbClr>
                </a:gs>
                <a:gs pos="99000">
                  <a:srgbClr val="941A26">
                    <a:alpha val="100000"/>
                  </a:srgbClr>
                </a:gs>
              </a:gsLst>
              <a:lin ang="17769770"/>
            </a:gradFill>
          </p:spPr>
        </p:sp>
      </p:grpSp>
      <p:grpSp>
        <p:nvGrpSpPr>
          <p:cNvPr name="Group 9" id="9"/>
          <p:cNvGrpSpPr/>
          <p:nvPr/>
        </p:nvGrpSpPr>
        <p:grpSpPr>
          <a:xfrm rot="8100000">
            <a:off x="11646936" y="3317999"/>
            <a:ext cx="1452722" cy="792369"/>
            <a:chOff x="0" y="0"/>
            <a:chExt cx="1936962" cy="10564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43481" cy="1056513"/>
            </a:xfrm>
            <a:custGeom>
              <a:avLst/>
              <a:gdLst/>
              <a:ahLst/>
              <a:cxnLst/>
              <a:rect r="r" b="b" t="t" l="l"/>
              <a:pathLst>
                <a:path h="1056513" w="1943481">
                  <a:moveTo>
                    <a:pt x="1936877" y="528193"/>
                  </a:moveTo>
                  <a:cubicBezTo>
                    <a:pt x="1943481" y="528193"/>
                    <a:pt x="1408684" y="0"/>
                    <a:pt x="1408684" y="0"/>
                  </a:cubicBezTo>
                  <a:lnTo>
                    <a:pt x="1408684" y="330200"/>
                  </a:lnTo>
                  <a:cubicBezTo>
                    <a:pt x="1058672" y="488569"/>
                    <a:pt x="0" y="330200"/>
                    <a:pt x="0" y="330200"/>
                  </a:cubicBezTo>
                  <a:cubicBezTo>
                    <a:pt x="0" y="330200"/>
                    <a:pt x="750570" y="904621"/>
                    <a:pt x="1408684" y="836422"/>
                  </a:cubicBezTo>
                  <a:lnTo>
                    <a:pt x="1408684" y="1056513"/>
                  </a:lnTo>
                  <a:lnTo>
                    <a:pt x="1936877" y="528320"/>
                  </a:lnTo>
                  <a:close/>
                </a:path>
              </a:pathLst>
            </a:custGeom>
            <a:gradFill rotWithShape="true">
              <a:gsLst>
                <a:gs pos="0">
                  <a:srgbClr val="74121D">
                    <a:alpha val="100000"/>
                  </a:srgbClr>
                </a:gs>
                <a:gs pos="99000">
                  <a:srgbClr val="570E16">
                    <a:alpha val="100000"/>
                  </a:srgbClr>
                </a:gs>
              </a:gsLst>
              <a:lin ang="498893"/>
            </a:gradFill>
          </p:spPr>
        </p:sp>
      </p:grpSp>
      <p:grpSp>
        <p:nvGrpSpPr>
          <p:cNvPr name="Group 11" id="11"/>
          <p:cNvGrpSpPr/>
          <p:nvPr/>
        </p:nvGrpSpPr>
        <p:grpSpPr>
          <a:xfrm rot="10534867">
            <a:off x="4838595" y="4478247"/>
            <a:ext cx="1452722" cy="792369"/>
            <a:chOff x="0" y="0"/>
            <a:chExt cx="1936962" cy="10564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6604" y="0"/>
              <a:ext cx="1943608" cy="1056513"/>
            </a:xfrm>
            <a:custGeom>
              <a:avLst/>
              <a:gdLst/>
              <a:ahLst/>
              <a:cxnLst/>
              <a:rect r="r" b="b" t="t" l="l"/>
              <a:pathLst>
                <a:path h="1056513" w="1943608">
                  <a:moveTo>
                    <a:pt x="6604" y="528193"/>
                  </a:moveTo>
                  <a:cubicBezTo>
                    <a:pt x="0" y="528193"/>
                    <a:pt x="534924" y="0"/>
                    <a:pt x="534924" y="0"/>
                  </a:cubicBezTo>
                  <a:lnTo>
                    <a:pt x="534924" y="330200"/>
                  </a:lnTo>
                  <a:cubicBezTo>
                    <a:pt x="884936" y="488696"/>
                    <a:pt x="1943608" y="330200"/>
                    <a:pt x="1943608" y="330200"/>
                  </a:cubicBezTo>
                  <a:cubicBezTo>
                    <a:pt x="1943608" y="330200"/>
                    <a:pt x="1193038" y="904621"/>
                    <a:pt x="534924" y="836422"/>
                  </a:cubicBezTo>
                  <a:lnTo>
                    <a:pt x="534924" y="1056513"/>
                  </a:lnTo>
                  <a:lnTo>
                    <a:pt x="6604" y="528193"/>
                  </a:lnTo>
                  <a:close/>
                </a:path>
              </a:pathLst>
            </a:custGeom>
            <a:gradFill rotWithShape="true">
              <a:gsLst>
                <a:gs pos="0">
                  <a:srgbClr val="B27D49">
                    <a:alpha val="100000"/>
                  </a:srgbClr>
                </a:gs>
                <a:gs pos="99000">
                  <a:srgbClr val="865E37">
                    <a:alpha val="100000"/>
                  </a:srgbClr>
                </a:gs>
              </a:gsLst>
              <a:lin ang="17769770"/>
            </a:gra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3434588" y="2590234"/>
            <a:ext cx="3824712" cy="220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74121D"/>
                </a:solidFill>
                <a:latin typeface="Poppins Bold"/>
              </a:rPr>
              <a:t>Code-Switching Identification Innovation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73297" y="7626107"/>
            <a:ext cx="3710100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C52233"/>
                </a:solidFill>
                <a:latin typeface="Poppins Bold"/>
              </a:rPr>
              <a:t>Three-Phase Framework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0201" y="4590484"/>
            <a:ext cx="2944228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>
                <a:solidFill>
                  <a:srgbClr val="B27D49"/>
                </a:solidFill>
                <a:latin typeface="Poppins Bold"/>
              </a:rPr>
              <a:t>Linguistic Resources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69664" y="9747163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7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0" y="0"/>
            <a:ext cx="18297525" cy="722767"/>
          </a:xfrm>
          <a:custGeom>
            <a:avLst/>
            <a:gdLst/>
            <a:ahLst/>
            <a:cxnLst/>
            <a:rect r="r" b="b" t="t" l="l"/>
            <a:pathLst>
              <a:path h="722767" w="18297525">
                <a:moveTo>
                  <a:pt x="0" y="0"/>
                </a:moveTo>
                <a:lnTo>
                  <a:pt x="18297525" y="0"/>
                </a:lnTo>
                <a:lnTo>
                  <a:pt x="18297525" y="722767"/>
                </a:lnTo>
                <a:lnTo>
                  <a:pt x="0" y="7227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1392046"/>
            <a:ext cx="16230600" cy="72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800">
                <a:solidFill>
                  <a:srgbClr val="404040"/>
                </a:solidFill>
                <a:latin typeface="Poppins Bold"/>
              </a:rPr>
              <a:t>EXPECTED CONTRIBUTION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-19050" y="2329353"/>
            <a:ext cx="933451" cy="5090157"/>
            <a:chOff x="0" y="0"/>
            <a:chExt cx="1244602" cy="6786876"/>
          </a:xfrm>
        </p:grpSpPr>
        <p:grpSp>
          <p:nvGrpSpPr>
            <p:cNvPr name="Group 20" id="20"/>
            <p:cNvGrpSpPr/>
            <p:nvPr/>
          </p:nvGrpSpPr>
          <p:grpSpPr>
            <a:xfrm rot="-10800000">
              <a:off x="0" y="334082"/>
              <a:ext cx="1244602" cy="6191160"/>
              <a:chOff x="0" y="0"/>
              <a:chExt cx="1244602" cy="619116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244600" cy="6191123"/>
              </a:xfrm>
              <a:custGeom>
                <a:avLst/>
                <a:gdLst/>
                <a:ahLst/>
                <a:cxnLst/>
                <a:rect r="r" b="b" t="t" l="l"/>
                <a:pathLst>
                  <a:path h="6191123" w="1244600">
                    <a:moveTo>
                      <a:pt x="0" y="0"/>
                    </a:moveTo>
                    <a:lnTo>
                      <a:pt x="1244600" y="0"/>
                    </a:lnTo>
                    <a:lnTo>
                      <a:pt x="1244600" y="6191123"/>
                    </a:lnTo>
                    <a:lnTo>
                      <a:pt x="0" y="6191123"/>
                    </a:lnTo>
                    <a:close/>
                  </a:path>
                </a:pathLst>
              </a:custGeom>
              <a:solidFill>
                <a:srgbClr val="C04C4C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-5400000">
              <a:off x="-2884576" y="2988626"/>
              <a:ext cx="6786876" cy="809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000">
                  <a:solidFill>
                    <a:srgbClr val="FFFFFF"/>
                  </a:solidFill>
                  <a:latin typeface="Poppins Bold"/>
                </a:rPr>
                <a:t>EXPECTED CONTRIBUTION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271282" y="3685609"/>
            <a:ext cx="3661508" cy="294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Poppins"/>
              </a:rPr>
              <a:t> addressing </a:t>
            </a:r>
            <a:r>
              <a:rPr lang="en-US" sz="3200">
                <a:solidFill>
                  <a:srgbClr val="000000"/>
                </a:solidFill>
                <a:latin typeface="Poppins Bold"/>
              </a:rPr>
              <a:t>language ambiguity</a:t>
            </a:r>
            <a:r>
              <a:rPr lang="en-US" sz="3200">
                <a:solidFill>
                  <a:srgbClr val="000000"/>
                </a:solidFill>
                <a:latin typeface="Poppins"/>
              </a:rPr>
              <a:t> and improving </a:t>
            </a:r>
            <a:r>
              <a:rPr lang="en-US" sz="3200">
                <a:solidFill>
                  <a:srgbClr val="000000"/>
                </a:solidFill>
                <a:latin typeface="Poppins Bold"/>
              </a:rPr>
              <a:t>translation accuracy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E22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" y="1372642"/>
            <a:ext cx="24251513" cy="24251513"/>
          </a:xfrm>
          <a:custGeom>
            <a:avLst/>
            <a:gdLst/>
            <a:ahLst/>
            <a:cxnLst/>
            <a:rect r="r" b="b" t="t" l="l"/>
            <a:pathLst>
              <a:path h="24251513" w="24251513">
                <a:moveTo>
                  <a:pt x="0" y="0"/>
                </a:moveTo>
                <a:lnTo>
                  <a:pt x="24251513" y="0"/>
                </a:lnTo>
                <a:lnTo>
                  <a:pt x="24251513" y="24251513"/>
                </a:lnTo>
                <a:lnTo>
                  <a:pt x="0" y="24251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940142" y="0"/>
            <a:ext cx="6547756" cy="10287000"/>
            <a:chOff x="0" y="0"/>
            <a:chExt cx="8730342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730361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8730361">
                  <a:moveTo>
                    <a:pt x="0" y="0"/>
                  </a:moveTo>
                  <a:lnTo>
                    <a:pt x="8730361" y="0"/>
                  </a:lnTo>
                  <a:lnTo>
                    <a:pt x="8730361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753524" y="9006025"/>
            <a:ext cx="920989" cy="112661"/>
          </a:xfrm>
          <a:custGeom>
            <a:avLst/>
            <a:gdLst/>
            <a:ahLst/>
            <a:cxnLst/>
            <a:rect r="r" b="b" t="t" l="l"/>
            <a:pathLst>
              <a:path h="112661" w="920989">
                <a:moveTo>
                  <a:pt x="0" y="0"/>
                </a:moveTo>
                <a:lnTo>
                  <a:pt x="920989" y="0"/>
                </a:lnTo>
                <a:lnTo>
                  <a:pt x="920989" y="112661"/>
                </a:lnTo>
                <a:lnTo>
                  <a:pt x="0" y="112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67342" y="2840831"/>
            <a:ext cx="16074031" cy="18222788"/>
          </a:xfrm>
          <a:custGeom>
            <a:avLst/>
            <a:gdLst/>
            <a:ahLst/>
            <a:cxnLst/>
            <a:rect r="r" b="b" t="t" l="l"/>
            <a:pathLst>
              <a:path h="18222788" w="16074031">
                <a:moveTo>
                  <a:pt x="0" y="0"/>
                </a:moveTo>
                <a:lnTo>
                  <a:pt x="16074031" y="0"/>
                </a:lnTo>
                <a:lnTo>
                  <a:pt x="16074031" y="18222787"/>
                </a:lnTo>
                <a:lnTo>
                  <a:pt x="0" y="182227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94275" y="3379988"/>
            <a:ext cx="9375457" cy="176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80"/>
              </a:lnSpc>
            </a:pPr>
            <a:r>
              <a:rPr lang="en-US" sz="8100">
                <a:solidFill>
                  <a:srgbClr val="222A35"/>
                </a:solidFill>
                <a:latin typeface="Poppins Bold"/>
              </a:rPr>
              <a:t>Literature </a:t>
            </a:r>
            <a:r>
              <a:rPr lang="en-US" sz="8100">
                <a:solidFill>
                  <a:srgbClr val="E7D7C1"/>
                </a:solidFill>
                <a:latin typeface="Poppins Bold"/>
              </a:rPr>
              <a:t>Review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08447" y="5630305"/>
            <a:ext cx="10471105" cy="8646640"/>
            <a:chOff x="0" y="0"/>
            <a:chExt cx="13961474" cy="115288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107442" y="0"/>
              <a:ext cx="7854032" cy="11528854"/>
            </a:xfrm>
            <a:custGeom>
              <a:avLst/>
              <a:gdLst/>
              <a:ahLst/>
              <a:cxnLst/>
              <a:rect r="r" b="b" t="t" l="l"/>
              <a:pathLst>
                <a:path h="11528854" w="7854032">
                  <a:moveTo>
                    <a:pt x="0" y="0"/>
                  </a:moveTo>
                  <a:lnTo>
                    <a:pt x="7854032" y="0"/>
                  </a:lnTo>
                  <a:lnTo>
                    <a:pt x="7854032" y="11528854"/>
                  </a:lnTo>
                  <a:lnTo>
                    <a:pt x="0" y="11528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800917" y="278027"/>
              <a:ext cx="578815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5788152">
                  <a:moveTo>
                    <a:pt x="0" y="0"/>
                  </a:moveTo>
                  <a:lnTo>
                    <a:pt x="5788152" y="0"/>
                  </a:lnTo>
                  <a:lnTo>
                    <a:pt x="578815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278027"/>
              <a:ext cx="3474994" cy="9823306"/>
            </a:xfrm>
            <a:custGeom>
              <a:avLst/>
              <a:gdLst/>
              <a:ahLst/>
              <a:cxnLst/>
              <a:rect r="r" b="b" t="t" l="l"/>
              <a:pathLst>
                <a:path h="9823306" w="3474994">
                  <a:moveTo>
                    <a:pt x="0" y="0"/>
                  </a:moveTo>
                  <a:lnTo>
                    <a:pt x="3474994" y="0"/>
                  </a:lnTo>
                  <a:lnTo>
                    <a:pt x="3474994" y="9823305"/>
                  </a:lnTo>
                  <a:lnTo>
                    <a:pt x="0" y="9823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19050" y="2579914"/>
            <a:ext cx="933451" cy="4643370"/>
            <a:chOff x="0" y="0"/>
            <a:chExt cx="1244602" cy="61911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4600" cy="6191123"/>
            </a:xfrm>
            <a:custGeom>
              <a:avLst/>
              <a:gdLst/>
              <a:ahLst/>
              <a:cxnLst/>
              <a:rect r="r" b="b" t="t" l="l"/>
              <a:pathLst>
                <a:path h="6191123" w="1244600">
                  <a:moveTo>
                    <a:pt x="0" y="0"/>
                  </a:moveTo>
                  <a:lnTo>
                    <a:pt x="1244600" y="0"/>
                  </a:lnTo>
                  <a:lnTo>
                    <a:pt x="1244600" y="6191123"/>
                  </a:lnTo>
                  <a:lnTo>
                    <a:pt x="0" y="6191123"/>
                  </a:lnTo>
                  <a:close/>
                </a:path>
              </a:pathLst>
            </a:custGeom>
            <a:solidFill>
              <a:srgbClr val="C04C4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0" t="0" r="-25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9525" y="0"/>
            <a:ext cx="18307050" cy="722767"/>
          </a:xfrm>
          <a:custGeom>
            <a:avLst/>
            <a:gdLst/>
            <a:ahLst/>
            <a:cxnLst/>
            <a:rect r="r" b="b" t="t" l="l"/>
            <a:pathLst>
              <a:path h="722767" w="18307050">
                <a:moveTo>
                  <a:pt x="0" y="0"/>
                </a:moveTo>
                <a:lnTo>
                  <a:pt x="18307050" y="0"/>
                </a:lnTo>
                <a:lnTo>
                  <a:pt x="18307050" y="722767"/>
                </a:lnTo>
                <a:lnTo>
                  <a:pt x="0" y="7227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1933875">
            <a:off x="7782891" y="2059258"/>
            <a:ext cx="5092887" cy="3534970"/>
          </a:xfrm>
          <a:custGeom>
            <a:avLst/>
            <a:gdLst/>
            <a:ahLst/>
            <a:cxnLst/>
            <a:rect r="r" b="b" t="t" l="l"/>
            <a:pathLst>
              <a:path h="3534970" w="5092887">
                <a:moveTo>
                  <a:pt x="5092887" y="0"/>
                </a:moveTo>
                <a:lnTo>
                  <a:pt x="0" y="0"/>
                </a:lnTo>
                <a:lnTo>
                  <a:pt x="0" y="3534969"/>
                </a:lnTo>
                <a:lnTo>
                  <a:pt x="5092887" y="3534969"/>
                </a:lnTo>
                <a:lnTo>
                  <a:pt x="509288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35987" y="2579914"/>
            <a:ext cx="5192177" cy="4114800"/>
          </a:xfrm>
          <a:custGeom>
            <a:avLst/>
            <a:gdLst/>
            <a:ahLst/>
            <a:cxnLst/>
            <a:rect r="r" b="b" t="t" l="l"/>
            <a:pathLst>
              <a:path h="4114800" w="5192177">
                <a:moveTo>
                  <a:pt x="0" y="0"/>
                </a:moveTo>
                <a:lnTo>
                  <a:pt x="5192176" y="0"/>
                </a:lnTo>
                <a:lnTo>
                  <a:pt x="51921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2540614" y="3237522"/>
            <a:ext cx="5052227" cy="3328154"/>
          </a:xfrm>
          <a:custGeom>
            <a:avLst/>
            <a:gdLst/>
            <a:ahLst/>
            <a:cxnLst/>
            <a:rect r="r" b="b" t="t" l="l"/>
            <a:pathLst>
              <a:path h="3328154" w="5052227">
                <a:moveTo>
                  <a:pt x="5052226" y="0"/>
                </a:moveTo>
                <a:lnTo>
                  <a:pt x="0" y="0"/>
                </a:lnTo>
                <a:lnTo>
                  <a:pt x="0" y="3328155"/>
                </a:lnTo>
                <a:lnTo>
                  <a:pt x="5052226" y="3328155"/>
                </a:lnTo>
                <a:lnTo>
                  <a:pt x="5052226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169664" y="9676202"/>
            <a:ext cx="3931920" cy="47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1392046"/>
            <a:ext cx="16230600" cy="72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800">
                <a:solidFill>
                  <a:srgbClr val="404040"/>
                </a:solidFill>
                <a:latin typeface="Poppins Bold"/>
              </a:rPr>
              <a:t>CODE-SWITCHING (CS) TYPES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41009" y="3893550"/>
            <a:ext cx="338213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</a:rPr>
              <a:t>Calques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26043" y="4695825"/>
            <a:ext cx="338213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</a:rPr>
              <a:t>Intra-word CS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52188" y="3214377"/>
            <a:ext cx="3382131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Poppins"/>
              </a:rPr>
              <a:t>Inter-sentential CS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Poppins"/>
              </a:rPr>
              <a:t>vs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</a:rPr>
              <a:t>Intra-sentential CS</a:t>
            </a:r>
          </a:p>
        </p:txBody>
      </p:sp>
      <p:sp>
        <p:nvSpPr>
          <p:cNvPr name="TextBox 20" id="20"/>
          <p:cNvSpPr txBox="true"/>
          <p:nvPr/>
        </p:nvSpPr>
        <p:spPr>
          <a:xfrm rot="-5400000">
            <a:off x="-2207486" y="4545820"/>
            <a:ext cx="5090157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CODE-SWITCHING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73492" y="1508760"/>
            <a:ext cx="388620" cy="248603"/>
            <a:chOff x="0" y="0"/>
            <a:chExt cx="518160" cy="33147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48260" y="49530"/>
              <a:ext cx="422910" cy="232410"/>
            </a:xfrm>
            <a:custGeom>
              <a:avLst/>
              <a:gdLst/>
              <a:ahLst/>
              <a:cxnLst/>
              <a:rect r="r" b="b" t="t" l="l"/>
              <a:pathLst>
                <a:path h="232410" w="422910">
                  <a:moveTo>
                    <a:pt x="67310" y="201930"/>
                  </a:moveTo>
                  <a:cubicBezTo>
                    <a:pt x="25400" y="232410"/>
                    <a:pt x="5080" y="219710"/>
                    <a:pt x="2540" y="210820"/>
                  </a:cubicBezTo>
                  <a:cubicBezTo>
                    <a:pt x="0" y="204470"/>
                    <a:pt x="5080" y="195580"/>
                    <a:pt x="10160" y="187960"/>
                  </a:cubicBezTo>
                  <a:cubicBezTo>
                    <a:pt x="19050" y="176530"/>
                    <a:pt x="35560" y="168910"/>
                    <a:pt x="58420" y="156210"/>
                  </a:cubicBezTo>
                  <a:cubicBezTo>
                    <a:pt x="106680" y="128270"/>
                    <a:pt x="227330" y="64770"/>
                    <a:pt x="289560" y="38100"/>
                  </a:cubicBezTo>
                  <a:cubicBezTo>
                    <a:pt x="330200" y="20320"/>
                    <a:pt x="369570" y="0"/>
                    <a:pt x="392430" y="1270"/>
                  </a:cubicBezTo>
                  <a:cubicBezTo>
                    <a:pt x="403860" y="1270"/>
                    <a:pt x="415290" y="6350"/>
                    <a:pt x="419100" y="13970"/>
                  </a:cubicBezTo>
                  <a:cubicBezTo>
                    <a:pt x="422910" y="21590"/>
                    <a:pt x="419100" y="35560"/>
                    <a:pt x="411480" y="46990"/>
                  </a:cubicBezTo>
                  <a:cubicBezTo>
                    <a:pt x="400050" y="64770"/>
                    <a:pt x="359410" y="96520"/>
                    <a:pt x="340360" y="97790"/>
                  </a:cubicBezTo>
                  <a:cubicBezTo>
                    <a:pt x="328930" y="99060"/>
                    <a:pt x="316230" y="91440"/>
                    <a:pt x="312420" y="83820"/>
                  </a:cubicBezTo>
                  <a:cubicBezTo>
                    <a:pt x="308610" y="76200"/>
                    <a:pt x="312420" y="58420"/>
                    <a:pt x="318770" y="53340"/>
                  </a:cubicBezTo>
                  <a:cubicBezTo>
                    <a:pt x="326390" y="48260"/>
                    <a:pt x="350520" y="50800"/>
                    <a:pt x="355600" y="57150"/>
                  </a:cubicBezTo>
                  <a:cubicBezTo>
                    <a:pt x="360680" y="63500"/>
                    <a:pt x="356870" y="88900"/>
                    <a:pt x="350520" y="93980"/>
                  </a:cubicBezTo>
                  <a:cubicBezTo>
                    <a:pt x="344170" y="99060"/>
                    <a:pt x="326390" y="97790"/>
                    <a:pt x="320040" y="92710"/>
                  </a:cubicBezTo>
                  <a:cubicBezTo>
                    <a:pt x="313690" y="87630"/>
                    <a:pt x="308610" y="72390"/>
                    <a:pt x="312420" y="62230"/>
                  </a:cubicBezTo>
                  <a:cubicBezTo>
                    <a:pt x="318770" y="44450"/>
                    <a:pt x="360680" y="10160"/>
                    <a:pt x="381000" y="5080"/>
                  </a:cubicBezTo>
                  <a:cubicBezTo>
                    <a:pt x="394970" y="1270"/>
                    <a:pt x="414020" y="6350"/>
                    <a:pt x="419100" y="13970"/>
                  </a:cubicBezTo>
                  <a:cubicBezTo>
                    <a:pt x="422910" y="21590"/>
                    <a:pt x="420370" y="38100"/>
                    <a:pt x="411480" y="46990"/>
                  </a:cubicBezTo>
                  <a:cubicBezTo>
                    <a:pt x="397510" y="63500"/>
                    <a:pt x="354330" y="63500"/>
                    <a:pt x="314960" y="81280"/>
                  </a:cubicBezTo>
                  <a:cubicBezTo>
                    <a:pt x="245110" y="111760"/>
                    <a:pt x="78740" y="224790"/>
                    <a:pt x="35560" y="231140"/>
                  </a:cubicBezTo>
                  <a:cubicBezTo>
                    <a:pt x="24130" y="232410"/>
                    <a:pt x="16510" y="231140"/>
                    <a:pt x="11430" y="226060"/>
                  </a:cubicBezTo>
                  <a:cubicBezTo>
                    <a:pt x="6350" y="220980"/>
                    <a:pt x="1270" y="212090"/>
                    <a:pt x="2540" y="204470"/>
                  </a:cubicBezTo>
                  <a:cubicBezTo>
                    <a:pt x="3810" y="191770"/>
                    <a:pt x="24130" y="167640"/>
                    <a:pt x="36830" y="162560"/>
                  </a:cubicBezTo>
                  <a:cubicBezTo>
                    <a:pt x="45720" y="158750"/>
                    <a:pt x="60960" y="158750"/>
                    <a:pt x="66040" y="163830"/>
                  </a:cubicBezTo>
                  <a:cubicBezTo>
                    <a:pt x="72390" y="170180"/>
                    <a:pt x="67310" y="201930"/>
                    <a:pt x="67310" y="201930"/>
                  </a:cubicBezTo>
                </a:path>
              </a:pathLst>
            </a:custGeom>
            <a:solidFill>
              <a:srgbClr val="F4113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1385888" y="1443038"/>
            <a:ext cx="213360" cy="466725"/>
            <a:chOff x="0" y="0"/>
            <a:chExt cx="284480" cy="6223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40640" y="49530"/>
              <a:ext cx="194310" cy="523240"/>
            </a:xfrm>
            <a:custGeom>
              <a:avLst/>
              <a:gdLst/>
              <a:ahLst/>
              <a:cxnLst/>
              <a:rect r="r" b="b" t="t" l="l"/>
              <a:pathLst>
                <a:path h="523240" w="194310">
                  <a:moveTo>
                    <a:pt x="62230" y="44450"/>
                  </a:moveTo>
                  <a:cubicBezTo>
                    <a:pt x="34290" y="99060"/>
                    <a:pt x="123190" y="331470"/>
                    <a:pt x="143510" y="398780"/>
                  </a:cubicBezTo>
                  <a:cubicBezTo>
                    <a:pt x="152400" y="427990"/>
                    <a:pt x="153670" y="444500"/>
                    <a:pt x="162560" y="461010"/>
                  </a:cubicBezTo>
                  <a:cubicBezTo>
                    <a:pt x="170180" y="474980"/>
                    <a:pt x="191770" y="483870"/>
                    <a:pt x="193040" y="495300"/>
                  </a:cubicBezTo>
                  <a:cubicBezTo>
                    <a:pt x="194310" y="504190"/>
                    <a:pt x="185420" y="518160"/>
                    <a:pt x="177800" y="520700"/>
                  </a:cubicBezTo>
                  <a:cubicBezTo>
                    <a:pt x="168910" y="523240"/>
                    <a:pt x="144780" y="511810"/>
                    <a:pt x="142240" y="504190"/>
                  </a:cubicBezTo>
                  <a:cubicBezTo>
                    <a:pt x="139700" y="496570"/>
                    <a:pt x="153670" y="476250"/>
                    <a:pt x="161290" y="472440"/>
                  </a:cubicBezTo>
                  <a:cubicBezTo>
                    <a:pt x="167640" y="469900"/>
                    <a:pt x="179070" y="473710"/>
                    <a:pt x="184150" y="478790"/>
                  </a:cubicBezTo>
                  <a:cubicBezTo>
                    <a:pt x="189230" y="483870"/>
                    <a:pt x="193040" y="494030"/>
                    <a:pt x="191770" y="500380"/>
                  </a:cubicBezTo>
                  <a:cubicBezTo>
                    <a:pt x="190500" y="508000"/>
                    <a:pt x="184150" y="518160"/>
                    <a:pt x="177800" y="520700"/>
                  </a:cubicBezTo>
                  <a:cubicBezTo>
                    <a:pt x="170180" y="523240"/>
                    <a:pt x="154940" y="519430"/>
                    <a:pt x="148590" y="514350"/>
                  </a:cubicBezTo>
                  <a:cubicBezTo>
                    <a:pt x="143510" y="509270"/>
                    <a:pt x="140970" y="496570"/>
                    <a:pt x="142240" y="490220"/>
                  </a:cubicBezTo>
                  <a:cubicBezTo>
                    <a:pt x="143510" y="483870"/>
                    <a:pt x="152400" y="476250"/>
                    <a:pt x="158750" y="473710"/>
                  </a:cubicBezTo>
                  <a:cubicBezTo>
                    <a:pt x="165100" y="471170"/>
                    <a:pt x="176530" y="472440"/>
                    <a:pt x="181610" y="476250"/>
                  </a:cubicBezTo>
                  <a:cubicBezTo>
                    <a:pt x="187960" y="480060"/>
                    <a:pt x="194310" y="490220"/>
                    <a:pt x="193040" y="497840"/>
                  </a:cubicBezTo>
                  <a:cubicBezTo>
                    <a:pt x="191770" y="505460"/>
                    <a:pt x="180340" y="520700"/>
                    <a:pt x="171450" y="521970"/>
                  </a:cubicBezTo>
                  <a:cubicBezTo>
                    <a:pt x="157480" y="523240"/>
                    <a:pt x="132080" y="502920"/>
                    <a:pt x="114300" y="476250"/>
                  </a:cubicBezTo>
                  <a:cubicBezTo>
                    <a:pt x="73660" y="414020"/>
                    <a:pt x="21590" y="184150"/>
                    <a:pt x="10160" y="105410"/>
                  </a:cubicBezTo>
                  <a:cubicBezTo>
                    <a:pt x="5080" y="68580"/>
                    <a:pt x="0" y="41910"/>
                    <a:pt x="10160" y="24130"/>
                  </a:cubicBezTo>
                  <a:cubicBezTo>
                    <a:pt x="17780" y="11430"/>
                    <a:pt x="38100" y="0"/>
                    <a:pt x="48260" y="1270"/>
                  </a:cubicBezTo>
                  <a:cubicBezTo>
                    <a:pt x="55880" y="1270"/>
                    <a:pt x="64770" y="10160"/>
                    <a:pt x="67310" y="16510"/>
                  </a:cubicBezTo>
                  <a:cubicBezTo>
                    <a:pt x="69850" y="24130"/>
                    <a:pt x="62230" y="44450"/>
                    <a:pt x="62230" y="44450"/>
                  </a:cubicBezTo>
                </a:path>
              </a:pathLst>
            </a:custGeom>
            <a:solidFill>
              <a:srgbClr val="F4113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1841183" y="1322070"/>
            <a:ext cx="435293" cy="539115"/>
            <a:chOff x="0" y="0"/>
            <a:chExt cx="580390" cy="71882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44450" y="49530"/>
              <a:ext cx="487680" cy="621030"/>
            </a:xfrm>
            <a:custGeom>
              <a:avLst/>
              <a:gdLst/>
              <a:ahLst/>
              <a:cxnLst/>
              <a:rect r="r" b="b" t="t" l="l"/>
              <a:pathLst>
                <a:path h="621030" w="487680">
                  <a:moveTo>
                    <a:pt x="6350" y="106680"/>
                  </a:moveTo>
                  <a:cubicBezTo>
                    <a:pt x="13970" y="72390"/>
                    <a:pt x="25400" y="64770"/>
                    <a:pt x="34290" y="66040"/>
                  </a:cubicBezTo>
                  <a:cubicBezTo>
                    <a:pt x="46990" y="68580"/>
                    <a:pt x="62230" y="86360"/>
                    <a:pt x="74930" y="113030"/>
                  </a:cubicBezTo>
                  <a:cubicBezTo>
                    <a:pt x="109220" y="184150"/>
                    <a:pt x="135890" y="497840"/>
                    <a:pt x="163830" y="558800"/>
                  </a:cubicBezTo>
                  <a:cubicBezTo>
                    <a:pt x="171450" y="576580"/>
                    <a:pt x="187960" y="580390"/>
                    <a:pt x="187960" y="590550"/>
                  </a:cubicBezTo>
                  <a:cubicBezTo>
                    <a:pt x="187960" y="599440"/>
                    <a:pt x="176530" y="614680"/>
                    <a:pt x="168910" y="618490"/>
                  </a:cubicBezTo>
                  <a:cubicBezTo>
                    <a:pt x="163830" y="621030"/>
                    <a:pt x="156210" y="619760"/>
                    <a:pt x="149860" y="615950"/>
                  </a:cubicBezTo>
                  <a:cubicBezTo>
                    <a:pt x="140970" y="609600"/>
                    <a:pt x="134620" y="593090"/>
                    <a:pt x="127000" y="574040"/>
                  </a:cubicBezTo>
                  <a:cubicBezTo>
                    <a:pt x="113030" y="539750"/>
                    <a:pt x="91440" y="482600"/>
                    <a:pt x="80010" y="422910"/>
                  </a:cubicBezTo>
                  <a:cubicBezTo>
                    <a:pt x="64770" y="339090"/>
                    <a:pt x="53340" y="179070"/>
                    <a:pt x="60960" y="116840"/>
                  </a:cubicBezTo>
                  <a:cubicBezTo>
                    <a:pt x="64770" y="88900"/>
                    <a:pt x="64770" y="71120"/>
                    <a:pt x="80010" y="57150"/>
                  </a:cubicBezTo>
                  <a:cubicBezTo>
                    <a:pt x="100330" y="38100"/>
                    <a:pt x="161290" y="25400"/>
                    <a:pt x="186690" y="31750"/>
                  </a:cubicBezTo>
                  <a:cubicBezTo>
                    <a:pt x="204470" y="36830"/>
                    <a:pt x="214630" y="50800"/>
                    <a:pt x="223520" y="67310"/>
                  </a:cubicBezTo>
                  <a:cubicBezTo>
                    <a:pt x="234950" y="87630"/>
                    <a:pt x="242570" y="119380"/>
                    <a:pt x="243840" y="147320"/>
                  </a:cubicBezTo>
                  <a:cubicBezTo>
                    <a:pt x="245110" y="175260"/>
                    <a:pt x="238760" y="208280"/>
                    <a:pt x="229870" y="234950"/>
                  </a:cubicBezTo>
                  <a:cubicBezTo>
                    <a:pt x="222250" y="260350"/>
                    <a:pt x="208280" y="290830"/>
                    <a:pt x="194310" y="303530"/>
                  </a:cubicBezTo>
                  <a:cubicBezTo>
                    <a:pt x="185420" y="311150"/>
                    <a:pt x="173990" y="316230"/>
                    <a:pt x="166370" y="313690"/>
                  </a:cubicBezTo>
                  <a:cubicBezTo>
                    <a:pt x="158750" y="311150"/>
                    <a:pt x="151130" y="300990"/>
                    <a:pt x="148590" y="290830"/>
                  </a:cubicBezTo>
                  <a:cubicBezTo>
                    <a:pt x="144780" y="274320"/>
                    <a:pt x="153670" y="240030"/>
                    <a:pt x="160020" y="217170"/>
                  </a:cubicBezTo>
                  <a:cubicBezTo>
                    <a:pt x="166370" y="194310"/>
                    <a:pt x="172720" y="171450"/>
                    <a:pt x="185420" y="152400"/>
                  </a:cubicBezTo>
                  <a:cubicBezTo>
                    <a:pt x="198120" y="133350"/>
                    <a:pt x="222250" y="111760"/>
                    <a:pt x="237490" y="101600"/>
                  </a:cubicBezTo>
                  <a:cubicBezTo>
                    <a:pt x="247650" y="95250"/>
                    <a:pt x="255270" y="91440"/>
                    <a:pt x="265430" y="91440"/>
                  </a:cubicBezTo>
                  <a:cubicBezTo>
                    <a:pt x="276860" y="91440"/>
                    <a:pt x="287020" y="95250"/>
                    <a:pt x="299720" y="102870"/>
                  </a:cubicBezTo>
                  <a:cubicBezTo>
                    <a:pt x="326390" y="119380"/>
                    <a:pt x="375920" y="204470"/>
                    <a:pt x="398780" y="203200"/>
                  </a:cubicBezTo>
                  <a:cubicBezTo>
                    <a:pt x="412750" y="201930"/>
                    <a:pt x="425450" y="175260"/>
                    <a:pt x="429260" y="160020"/>
                  </a:cubicBezTo>
                  <a:cubicBezTo>
                    <a:pt x="433070" y="146050"/>
                    <a:pt x="433070" y="130810"/>
                    <a:pt x="424180" y="115570"/>
                  </a:cubicBezTo>
                  <a:cubicBezTo>
                    <a:pt x="410210" y="91440"/>
                    <a:pt x="337820" y="63500"/>
                    <a:pt x="327660" y="40640"/>
                  </a:cubicBezTo>
                  <a:cubicBezTo>
                    <a:pt x="322580" y="27940"/>
                    <a:pt x="325120" y="12700"/>
                    <a:pt x="331470" y="6350"/>
                  </a:cubicBezTo>
                  <a:cubicBezTo>
                    <a:pt x="337820" y="1270"/>
                    <a:pt x="354330" y="0"/>
                    <a:pt x="361950" y="3810"/>
                  </a:cubicBezTo>
                  <a:cubicBezTo>
                    <a:pt x="368300" y="7620"/>
                    <a:pt x="374650" y="16510"/>
                    <a:pt x="374650" y="24130"/>
                  </a:cubicBezTo>
                  <a:cubicBezTo>
                    <a:pt x="374650" y="30480"/>
                    <a:pt x="369570" y="41910"/>
                    <a:pt x="364490" y="45720"/>
                  </a:cubicBezTo>
                  <a:cubicBezTo>
                    <a:pt x="358140" y="49530"/>
                    <a:pt x="346710" y="52070"/>
                    <a:pt x="340360" y="49530"/>
                  </a:cubicBezTo>
                  <a:cubicBezTo>
                    <a:pt x="334010" y="46990"/>
                    <a:pt x="325120" y="39370"/>
                    <a:pt x="323850" y="33020"/>
                  </a:cubicBezTo>
                  <a:cubicBezTo>
                    <a:pt x="322580" y="25400"/>
                    <a:pt x="328930" y="8890"/>
                    <a:pt x="335280" y="3810"/>
                  </a:cubicBezTo>
                  <a:cubicBezTo>
                    <a:pt x="341630" y="0"/>
                    <a:pt x="353060" y="0"/>
                    <a:pt x="359410" y="2540"/>
                  </a:cubicBezTo>
                  <a:cubicBezTo>
                    <a:pt x="365760" y="5080"/>
                    <a:pt x="372110" y="15240"/>
                    <a:pt x="373380" y="21590"/>
                  </a:cubicBezTo>
                  <a:cubicBezTo>
                    <a:pt x="374650" y="29210"/>
                    <a:pt x="370840" y="39370"/>
                    <a:pt x="365760" y="44450"/>
                  </a:cubicBezTo>
                  <a:cubicBezTo>
                    <a:pt x="359410" y="49530"/>
                    <a:pt x="342900" y="52070"/>
                    <a:pt x="336550" y="48260"/>
                  </a:cubicBezTo>
                  <a:cubicBezTo>
                    <a:pt x="328930" y="44450"/>
                    <a:pt x="322580" y="24130"/>
                    <a:pt x="325120" y="16510"/>
                  </a:cubicBezTo>
                  <a:cubicBezTo>
                    <a:pt x="327660" y="8890"/>
                    <a:pt x="341630" y="0"/>
                    <a:pt x="354330" y="1270"/>
                  </a:cubicBezTo>
                  <a:cubicBezTo>
                    <a:pt x="381000" y="3810"/>
                    <a:pt x="453390" y="69850"/>
                    <a:pt x="472440" y="101600"/>
                  </a:cubicBezTo>
                  <a:cubicBezTo>
                    <a:pt x="483870" y="120650"/>
                    <a:pt x="487680" y="135890"/>
                    <a:pt x="485140" y="154940"/>
                  </a:cubicBezTo>
                  <a:cubicBezTo>
                    <a:pt x="481330" y="181610"/>
                    <a:pt x="453390" y="231140"/>
                    <a:pt x="434340" y="246380"/>
                  </a:cubicBezTo>
                  <a:cubicBezTo>
                    <a:pt x="422910" y="255270"/>
                    <a:pt x="410210" y="256540"/>
                    <a:pt x="398780" y="256540"/>
                  </a:cubicBezTo>
                  <a:cubicBezTo>
                    <a:pt x="388620" y="256540"/>
                    <a:pt x="382270" y="252730"/>
                    <a:pt x="370840" y="245110"/>
                  </a:cubicBezTo>
                  <a:cubicBezTo>
                    <a:pt x="345440" y="228600"/>
                    <a:pt x="290830" y="146050"/>
                    <a:pt x="265430" y="144780"/>
                  </a:cubicBezTo>
                  <a:cubicBezTo>
                    <a:pt x="251460" y="144780"/>
                    <a:pt x="241300" y="158750"/>
                    <a:pt x="231140" y="173990"/>
                  </a:cubicBezTo>
                  <a:cubicBezTo>
                    <a:pt x="214630" y="200660"/>
                    <a:pt x="212090" y="284480"/>
                    <a:pt x="194310" y="303530"/>
                  </a:cubicBezTo>
                  <a:cubicBezTo>
                    <a:pt x="186690" y="312420"/>
                    <a:pt x="173990" y="316230"/>
                    <a:pt x="166370" y="313690"/>
                  </a:cubicBezTo>
                  <a:cubicBezTo>
                    <a:pt x="158750" y="311150"/>
                    <a:pt x="148590" y="297180"/>
                    <a:pt x="148590" y="285750"/>
                  </a:cubicBezTo>
                  <a:cubicBezTo>
                    <a:pt x="147320" y="269240"/>
                    <a:pt x="173990" y="243840"/>
                    <a:pt x="181610" y="220980"/>
                  </a:cubicBezTo>
                  <a:cubicBezTo>
                    <a:pt x="189230" y="198120"/>
                    <a:pt x="193040" y="172720"/>
                    <a:pt x="193040" y="151130"/>
                  </a:cubicBezTo>
                  <a:cubicBezTo>
                    <a:pt x="193040" y="133350"/>
                    <a:pt x="191770" y="113030"/>
                    <a:pt x="184150" y="100330"/>
                  </a:cubicBezTo>
                  <a:cubicBezTo>
                    <a:pt x="179070" y="90170"/>
                    <a:pt x="170180" y="82550"/>
                    <a:pt x="160020" y="80010"/>
                  </a:cubicBezTo>
                  <a:cubicBezTo>
                    <a:pt x="149860" y="76200"/>
                    <a:pt x="130810" y="77470"/>
                    <a:pt x="123190" y="83820"/>
                  </a:cubicBezTo>
                  <a:cubicBezTo>
                    <a:pt x="115570" y="90170"/>
                    <a:pt x="114300" y="100330"/>
                    <a:pt x="111760" y="115570"/>
                  </a:cubicBezTo>
                  <a:cubicBezTo>
                    <a:pt x="105410" y="152400"/>
                    <a:pt x="115570" y="259080"/>
                    <a:pt x="119380" y="313690"/>
                  </a:cubicBezTo>
                  <a:cubicBezTo>
                    <a:pt x="121920" y="351790"/>
                    <a:pt x="120650" y="372110"/>
                    <a:pt x="128270" y="408940"/>
                  </a:cubicBezTo>
                  <a:cubicBezTo>
                    <a:pt x="138430" y="459740"/>
                    <a:pt x="193040" y="557530"/>
                    <a:pt x="187960" y="590550"/>
                  </a:cubicBezTo>
                  <a:cubicBezTo>
                    <a:pt x="185420" y="604520"/>
                    <a:pt x="177800" y="615950"/>
                    <a:pt x="168910" y="618490"/>
                  </a:cubicBezTo>
                  <a:cubicBezTo>
                    <a:pt x="157480" y="621030"/>
                    <a:pt x="134620" y="610870"/>
                    <a:pt x="120650" y="591820"/>
                  </a:cubicBezTo>
                  <a:cubicBezTo>
                    <a:pt x="85090" y="543560"/>
                    <a:pt x="78740" y="340360"/>
                    <a:pt x="55880" y="248920"/>
                  </a:cubicBezTo>
                  <a:cubicBezTo>
                    <a:pt x="40640" y="185420"/>
                    <a:pt x="0" y="119380"/>
                    <a:pt x="6350" y="90170"/>
                  </a:cubicBezTo>
                  <a:cubicBezTo>
                    <a:pt x="8890" y="77470"/>
                    <a:pt x="19050" y="67310"/>
                    <a:pt x="27940" y="66040"/>
                  </a:cubicBezTo>
                  <a:cubicBezTo>
                    <a:pt x="35560" y="64770"/>
                    <a:pt x="50800" y="71120"/>
                    <a:pt x="54610" y="78740"/>
                  </a:cubicBezTo>
                  <a:cubicBezTo>
                    <a:pt x="59690" y="88900"/>
                    <a:pt x="54610" y="119380"/>
                    <a:pt x="45720" y="127000"/>
                  </a:cubicBezTo>
                  <a:cubicBezTo>
                    <a:pt x="39370" y="132080"/>
                    <a:pt x="22860" y="130810"/>
                    <a:pt x="16510" y="127000"/>
                  </a:cubicBezTo>
                  <a:cubicBezTo>
                    <a:pt x="10160" y="123190"/>
                    <a:pt x="6350" y="106680"/>
                    <a:pt x="6350" y="106680"/>
                  </a:cubicBezTo>
                </a:path>
              </a:pathLst>
            </a:custGeom>
            <a:solidFill>
              <a:srgbClr val="F4113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2168842" y="1287780"/>
            <a:ext cx="275272" cy="480060"/>
            <a:chOff x="0" y="0"/>
            <a:chExt cx="367030" cy="64008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49530" y="46990"/>
              <a:ext cx="267970" cy="543560"/>
            </a:xfrm>
            <a:custGeom>
              <a:avLst/>
              <a:gdLst/>
              <a:ahLst/>
              <a:cxnLst/>
              <a:rect r="r" b="b" t="t" l="l"/>
              <a:pathLst>
                <a:path h="543560" w="267970">
                  <a:moveTo>
                    <a:pt x="43180" y="27940"/>
                  </a:moveTo>
                  <a:cubicBezTo>
                    <a:pt x="207010" y="466090"/>
                    <a:pt x="217170" y="499110"/>
                    <a:pt x="210820" y="519430"/>
                  </a:cubicBezTo>
                  <a:cubicBezTo>
                    <a:pt x="208280" y="529590"/>
                    <a:pt x="199390" y="539750"/>
                    <a:pt x="191770" y="541020"/>
                  </a:cubicBezTo>
                  <a:cubicBezTo>
                    <a:pt x="182880" y="542290"/>
                    <a:pt x="167640" y="533400"/>
                    <a:pt x="160020" y="520700"/>
                  </a:cubicBezTo>
                  <a:cubicBezTo>
                    <a:pt x="146050" y="499110"/>
                    <a:pt x="144780" y="450850"/>
                    <a:pt x="140970" y="401320"/>
                  </a:cubicBezTo>
                  <a:cubicBezTo>
                    <a:pt x="133350" y="317500"/>
                    <a:pt x="129540" y="124460"/>
                    <a:pt x="135890" y="66040"/>
                  </a:cubicBezTo>
                  <a:cubicBezTo>
                    <a:pt x="138430" y="44450"/>
                    <a:pt x="138430" y="33020"/>
                    <a:pt x="146050" y="22860"/>
                  </a:cubicBezTo>
                  <a:cubicBezTo>
                    <a:pt x="153670" y="12700"/>
                    <a:pt x="171450" y="6350"/>
                    <a:pt x="184150" y="3810"/>
                  </a:cubicBezTo>
                  <a:cubicBezTo>
                    <a:pt x="195580" y="1270"/>
                    <a:pt x="208280" y="0"/>
                    <a:pt x="218440" y="5080"/>
                  </a:cubicBezTo>
                  <a:cubicBezTo>
                    <a:pt x="229870" y="10160"/>
                    <a:pt x="240030" y="21590"/>
                    <a:pt x="247650" y="36830"/>
                  </a:cubicBezTo>
                  <a:cubicBezTo>
                    <a:pt x="260350" y="63500"/>
                    <a:pt x="267970" y="121920"/>
                    <a:pt x="266700" y="160020"/>
                  </a:cubicBezTo>
                  <a:cubicBezTo>
                    <a:pt x="265430" y="193040"/>
                    <a:pt x="255270" y="228600"/>
                    <a:pt x="245110" y="251460"/>
                  </a:cubicBezTo>
                  <a:cubicBezTo>
                    <a:pt x="238760" y="266700"/>
                    <a:pt x="233680" y="278130"/>
                    <a:pt x="222250" y="285750"/>
                  </a:cubicBezTo>
                  <a:cubicBezTo>
                    <a:pt x="208280" y="295910"/>
                    <a:pt x="177800" y="304800"/>
                    <a:pt x="163830" y="299720"/>
                  </a:cubicBezTo>
                  <a:cubicBezTo>
                    <a:pt x="152400" y="295910"/>
                    <a:pt x="137160" y="280670"/>
                    <a:pt x="138430" y="271780"/>
                  </a:cubicBezTo>
                  <a:cubicBezTo>
                    <a:pt x="139700" y="262890"/>
                    <a:pt x="158750" y="247650"/>
                    <a:pt x="167640" y="248920"/>
                  </a:cubicBezTo>
                  <a:cubicBezTo>
                    <a:pt x="175260" y="250190"/>
                    <a:pt x="187960" y="270510"/>
                    <a:pt x="187960" y="279400"/>
                  </a:cubicBezTo>
                  <a:cubicBezTo>
                    <a:pt x="187960" y="287020"/>
                    <a:pt x="179070" y="295910"/>
                    <a:pt x="172720" y="298450"/>
                  </a:cubicBezTo>
                  <a:cubicBezTo>
                    <a:pt x="165100" y="300990"/>
                    <a:pt x="148590" y="295910"/>
                    <a:pt x="143510" y="289560"/>
                  </a:cubicBezTo>
                  <a:cubicBezTo>
                    <a:pt x="138430" y="283210"/>
                    <a:pt x="139700" y="265430"/>
                    <a:pt x="143510" y="259080"/>
                  </a:cubicBezTo>
                  <a:cubicBezTo>
                    <a:pt x="147320" y="252730"/>
                    <a:pt x="158750" y="248920"/>
                    <a:pt x="165100" y="248920"/>
                  </a:cubicBezTo>
                  <a:cubicBezTo>
                    <a:pt x="172720" y="248920"/>
                    <a:pt x="182880" y="255270"/>
                    <a:pt x="185420" y="261620"/>
                  </a:cubicBezTo>
                  <a:cubicBezTo>
                    <a:pt x="189230" y="269240"/>
                    <a:pt x="186690" y="287020"/>
                    <a:pt x="180340" y="293370"/>
                  </a:cubicBezTo>
                  <a:cubicBezTo>
                    <a:pt x="173990" y="298450"/>
                    <a:pt x="158750" y="300990"/>
                    <a:pt x="151130" y="297180"/>
                  </a:cubicBezTo>
                  <a:cubicBezTo>
                    <a:pt x="144780" y="293370"/>
                    <a:pt x="135890" y="278130"/>
                    <a:pt x="138430" y="271780"/>
                  </a:cubicBezTo>
                  <a:cubicBezTo>
                    <a:pt x="142240" y="264160"/>
                    <a:pt x="171450" y="266700"/>
                    <a:pt x="181610" y="256540"/>
                  </a:cubicBezTo>
                  <a:cubicBezTo>
                    <a:pt x="191770" y="246380"/>
                    <a:pt x="196850" y="228600"/>
                    <a:pt x="201930" y="213360"/>
                  </a:cubicBezTo>
                  <a:cubicBezTo>
                    <a:pt x="208280" y="196850"/>
                    <a:pt x="214630" y="181610"/>
                    <a:pt x="215900" y="161290"/>
                  </a:cubicBezTo>
                  <a:cubicBezTo>
                    <a:pt x="218440" y="134620"/>
                    <a:pt x="213360" y="87630"/>
                    <a:pt x="207010" y="66040"/>
                  </a:cubicBezTo>
                  <a:cubicBezTo>
                    <a:pt x="203200" y="53340"/>
                    <a:pt x="196850" y="39370"/>
                    <a:pt x="193040" y="39370"/>
                  </a:cubicBezTo>
                  <a:cubicBezTo>
                    <a:pt x="189230" y="39370"/>
                    <a:pt x="187960" y="54610"/>
                    <a:pt x="186690" y="66040"/>
                  </a:cubicBezTo>
                  <a:cubicBezTo>
                    <a:pt x="184150" y="88900"/>
                    <a:pt x="186690" y="129540"/>
                    <a:pt x="186690" y="170180"/>
                  </a:cubicBezTo>
                  <a:cubicBezTo>
                    <a:pt x="186690" y="229870"/>
                    <a:pt x="185420" y="328930"/>
                    <a:pt x="190500" y="392430"/>
                  </a:cubicBezTo>
                  <a:cubicBezTo>
                    <a:pt x="194310" y="440690"/>
                    <a:pt x="220980" y="495300"/>
                    <a:pt x="210820" y="519430"/>
                  </a:cubicBezTo>
                  <a:cubicBezTo>
                    <a:pt x="205740" y="532130"/>
                    <a:pt x="189230" y="543560"/>
                    <a:pt x="180340" y="542290"/>
                  </a:cubicBezTo>
                  <a:cubicBezTo>
                    <a:pt x="172720" y="541020"/>
                    <a:pt x="166370" y="532130"/>
                    <a:pt x="160020" y="520700"/>
                  </a:cubicBezTo>
                  <a:cubicBezTo>
                    <a:pt x="146050" y="494030"/>
                    <a:pt x="142240" y="431800"/>
                    <a:pt x="125730" y="375920"/>
                  </a:cubicBezTo>
                  <a:cubicBezTo>
                    <a:pt x="101600" y="293370"/>
                    <a:pt x="45720" y="120650"/>
                    <a:pt x="21590" y="77470"/>
                  </a:cubicBezTo>
                  <a:cubicBezTo>
                    <a:pt x="13970" y="63500"/>
                    <a:pt x="3810" y="62230"/>
                    <a:pt x="1270" y="53340"/>
                  </a:cubicBezTo>
                  <a:cubicBezTo>
                    <a:pt x="0" y="44450"/>
                    <a:pt x="2540" y="30480"/>
                    <a:pt x="8890" y="25400"/>
                  </a:cubicBezTo>
                  <a:cubicBezTo>
                    <a:pt x="15240" y="20320"/>
                    <a:pt x="43180" y="27940"/>
                    <a:pt x="43180" y="27940"/>
                  </a:cubicBezTo>
                </a:path>
              </a:pathLst>
            </a:custGeom>
            <a:solidFill>
              <a:srgbClr val="F4113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2524125" y="1128712"/>
            <a:ext cx="262890" cy="380047"/>
            <a:chOff x="0" y="0"/>
            <a:chExt cx="350520" cy="50673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41910" y="46990"/>
              <a:ext cx="260350" cy="410210"/>
            </a:xfrm>
            <a:custGeom>
              <a:avLst/>
              <a:gdLst/>
              <a:ahLst/>
              <a:cxnLst/>
              <a:rect r="r" b="b" t="t" l="l"/>
              <a:pathLst>
                <a:path h="410210" w="260350">
                  <a:moveTo>
                    <a:pt x="96520" y="109220"/>
                  </a:moveTo>
                  <a:cubicBezTo>
                    <a:pt x="59690" y="175260"/>
                    <a:pt x="60960" y="201930"/>
                    <a:pt x="66040" y="228600"/>
                  </a:cubicBezTo>
                  <a:cubicBezTo>
                    <a:pt x="72390" y="261620"/>
                    <a:pt x="90170" y="313690"/>
                    <a:pt x="113030" y="334010"/>
                  </a:cubicBezTo>
                  <a:cubicBezTo>
                    <a:pt x="132080" y="349250"/>
                    <a:pt x="167640" y="360680"/>
                    <a:pt x="182880" y="351790"/>
                  </a:cubicBezTo>
                  <a:cubicBezTo>
                    <a:pt x="199390" y="342900"/>
                    <a:pt x="207010" y="299720"/>
                    <a:pt x="208280" y="271780"/>
                  </a:cubicBezTo>
                  <a:cubicBezTo>
                    <a:pt x="209550" y="241300"/>
                    <a:pt x="201930" y="209550"/>
                    <a:pt x="190500" y="176530"/>
                  </a:cubicBezTo>
                  <a:cubicBezTo>
                    <a:pt x="176530" y="137160"/>
                    <a:pt x="147320" y="76200"/>
                    <a:pt x="124460" y="55880"/>
                  </a:cubicBezTo>
                  <a:cubicBezTo>
                    <a:pt x="111760" y="44450"/>
                    <a:pt x="88900" y="49530"/>
                    <a:pt x="83820" y="40640"/>
                  </a:cubicBezTo>
                  <a:cubicBezTo>
                    <a:pt x="80010" y="34290"/>
                    <a:pt x="81280" y="19050"/>
                    <a:pt x="86360" y="12700"/>
                  </a:cubicBezTo>
                  <a:cubicBezTo>
                    <a:pt x="90170" y="6350"/>
                    <a:pt x="101600" y="2540"/>
                    <a:pt x="109220" y="3810"/>
                  </a:cubicBezTo>
                  <a:cubicBezTo>
                    <a:pt x="115570" y="5080"/>
                    <a:pt x="125730" y="11430"/>
                    <a:pt x="128270" y="17780"/>
                  </a:cubicBezTo>
                  <a:cubicBezTo>
                    <a:pt x="130810" y="24130"/>
                    <a:pt x="130810" y="36830"/>
                    <a:pt x="127000" y="43180"/>
                  </a:cubicBezTo>
                  <a:cubicBezTo>
                    <a:pt x="123190" y="49530"/>
                    <a:pt x="113030" y="54610"/>
                    <a:pt x="106680" y="54610"/>
                  </a:cubicBezTo>
                  <a:cubicBezTo>
                    <a:pt x="99060" y="54610"/>
                    <a:pt x="88900" y="49530"/>
                    <a:pt x="85090" y="44450"/>
                  </a:cubicBezTo>
                  <a:cubicBezTo>
                    <a:pt x="81280" y="38100"/>
                    <a:pt x="80010" y="26670"/>
                    <a:pt x="82550" y="20320"/>
                  </a:cubicBezTo>
                  <a:cubicBezTo>
                    <a:pt x="86360" y="12700"/>
                    <a:pt x="100330" y="3810"/>
                    <a:pt x="107950" y="3810"/>
                  </a:cubicBezTo>
                  <a:cubicBezTo>
                    <a:pt x="115570" y="3810"/>
                    <a:pt x="124460" y="10160"/>
                    <a:pt x="128270" y="16510"/>
                  </a:cubicBezTo>
                  <a:cubicBezTo>
                    <a:pt x="132080" y="22860"/>
                    <a:pt x="132080" y="34290"/>
                    <a:pt x="128270" y="40640"/>
                  </a:cubicBezTo>
                  <a:cubicBezTo>
                    <a:pt x="124460" y="46990"/>
                    <a:pt x="109220" y="55880"/>
                    <a:pt x="101600" y="54610"/>
                  </a:cubicBezTo>
                  <a:cubicBezTo>
                    <a:pt x="92710" y="53340"/>
                    <a:pt x="80010" y="38100"/>
                    <a:pt x="80010" y="29210"/>
                  </a:cubicBezTo>
                  <a:cubicBezTo>
                    <a:pt x="80010" y="20320"/>
                    <a:pt x="92710" y="6350"/>
                    <a:pt x="102870" y="3810"/>
                  </a:cubicBezTo>
                  <a:cubicBezTo>
                    <a:pt x="118110" y="0"/>
                    <a:pt x="148590" y="15240"/>
                    <a:pt x="168910" y="33020"/>
                  </a:cubicBezTo>
                  <a:cubicBezTo>
                    <a:pt x="198120" y="59690"/>
                    <a:pt x="226060" y="123190"/>
                    <a:pt x="241300" y="167640"/>
                  </a:cubicBezTo>
                  <a:cubicBezTo>
                    <a:pt x="254000" y="207010"/>
                    <a:pt x="260350" y="259080"/>
                    <a:pt x="257810" y="284480"/>
                  </a:cubicBezTo>
                  <a:cubicBezTo>
                    <a:pt x="256540" y="297180"/>
                    <a:pt x="254000" y="302260"/>
                    <a:pt x="248920" y="313690"/>
                  </a:cubicBezTo>
                  <a:cubicBezTo>
                    <a:pt x="240030" y="335280"/>
                    <a:pt x="220980" y="383540"/>
                    <a:pt x="203200" y="397510"/>
                  </a:cubicBezTo>
                  <a:cubicBezTo>
                    <a:pt x="191770" y="406400"/>
                    <a:pt x="180340" y="410210"/>
                    <a:pt x="165100" y="408940"/>
                  </a:cubicBezTo>
                  <a:cubicBezTo>
                    <a:pt x="140970" y="406400"/>
                    <a:pt x="96520" y="384810"/>
                    <a:pt x="72390" y="361950"/>
                  </a:cubicBezTo>
                  <a:cubicBezTo>
                    <a:pt x="48260" y="337820"/>
                    <a:pt x="30480" y="300990"/>
                    <a:pt x="20320" y="266700"/>
                  </a:cubicBezTo>
                  <a:cubicBezTo>
                    <a:pt x="8890" y="231140"/>
                    <a:pt x="0" y="185420"/>
                    <a:pt x="8890" y="152400"/>
                  </a:cubicBezTo>
                  <a:cubicBezTo>
                    <a:pt x="16510" y="121920"/>
                    <a:pt x="45720" y="81280"/>
                    <a:pt x="63500" y="72390"/>
                  </a:cubicBezTo>
                  <a:cubicBezTo>
                    <a:pt x="73660" y="67310"/>
                    <a:pt x="87630" y="69850"/>
                    <a:pt x="92710" y="74930"/>
                  </a:cubicBezTo>
                  <a:cubicBezTo>
                    <a:pt x="99060" y="81280"/>
                    <a:pt x="96520" y="109220"/>
                    <a:pt x="96520" y="109220"/>
                  </a:cubicBezTo>
                </a:path>
              </a:pathLst>
            </a:custGeom>
            <a:solidFill>
              <a:srgbClr val="F4113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2677478" y="1157288"/>
            <a:ext cx="308610" cy="313372"/>
            <a:chOff x="0" y="0"/>
            <a:chExt cx="411480" cy="41783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43180" y="50800"/>
              <a:ext cx="320040" cy="318770"/>
            </a:xfrm>
            <a:custGeom>
              <a:avLst/>
              <a:gdLst/>
              <a:ahLst/>
              <a:cxnLst/>
              <a:rect r="r" b="b" t="t" l="l"/>
              <a:pathLst>
                <a:path h="318770" w="320040">
                  <a:moveTo>
                    <a:pt x="58420" y="25400"/>
                  </a:moveTo>
                  <a:cubicBezTo>
                    <a:pt x="62230" y="146050"/>
                    <a:pt x="62230" y="184150"/>
                    <a:pt x="78740" y="212090"/>
                  </a:cubicBezTo>
                  <a:cubicBezTo>
                    <a:pt x="95250" y="242570"/>
                    <a:pt x="158750" y="267970"/>
                    <a:pt x="161290" y="288290"/>
                  </a:cubicBezTo>
                  <a:cubicBezTo>
                    <a:pt x="162560" y="299720"/>
                    <a:pt x="148590" y="313690"/>
                    <a:pt x="140970" y="316230"/>
                  </a:cubicBezTo>
                  <a:cubicBezTo>
                    <a:pt x="134620" y="318770"/>
                    <a:pt x="121920" y="316230"/>
                    <a:pt x="118110" y="309880"/>
                  </a:cubicBezTo>
                  <a:cubicBezTo>
                    <a:pt x="109220" y="293370"/>
                    <a:pt x="152400" y="220980"/>
                    <a:pt x="162560" y="173990"/>
                  </a:cubicBezTo>
                  <a:cubicBezTo>
                    <a:pt x="172720" y="125730"/>
                    <a:pt x="162560" y="52070"/>
                    <a:pt x="179070" y="25400"/>
                  </a:cubicBezTo>
                  <a:cubicBezTo>
                    <a:pt x="187960" y="11430"/>
                    <a:pt x="201930" y="2540"/>
                    <a:pt x="213360" y="2540"/>
                  </a:cubicBezTo>
                  <a:cubicBezTo>
                    <a:pt x="223520" y="2540"/>
                    <a:pt x="240030" y="11430"/>
                    <a:pt x="242570" y="19050"/>
                  </a:cubicBezTo>
                  <a:cubicBezTo>
                    <a:pt x="245110" y="26670"/>
                    <a:pt x="227330" y="40640"/>
                    <a:pt x="229870" y="50800"/>
                  </a:cubicBezTo>
                  <a:cubicBezTo>
                    <a:pt x="232410" y="62230"/>
                    <a:pt x="251460" y="64770"/>
                    <a:pt x="261620" y="81280"/>
                  </a:cubicBezTo>
                  <a:cubicBezTo>
                    <a:pt x="283210" y="116840"/>
                    <a:pt x="317500" y="238760"/>
                    <a:pt x="317500" y="274320"/>
                  </a:cubicBezTo>
                  <a:cubicBezTo>
                    <a:pt x="317500" y="288290"/>
                    <a:pt x="314960" y="298450"/>
                    <a:pt x="308610" y="303530"/>
                  </a:cubicBezTo>
                  <a:cubicBezTo>
                    <a:pt x="302260" y="308610"/>
                    <a:pt x="283210" y="307340"/>
                    <a:pt x="276860" y="302260"/>
                  </a:cubicBezTo>
                  <a:cubicBezTo>
                    <a:pt x="270510" y="298450"/>
                    <a:pt x="266700" y="287020"/>
                    <a:pt x="267970" y="279400"/>
                  </a:cubicBezTo>
                  <a:cubicBezTo>
                    <a:pt x="269240" y="271780"/>
                    <a:pt x="281940" y="259080"/>
                    <a:pt x="289560" y="256540"/>
                  </a:cubicBezTo>
                  <a:cubicBezTo>
                    <a:pt x="297180" y="255270"/>
                    <a:pt x="307340" y="259080"/>
                    <a:pt x="312420" y="264160"/>
                  </a:cubicBezTo>
                  <a:cubicBezTo>
                    <a:pt x="317500" y="270510"/>
                    <a:pt x="320040" y="288290"/>
                    <a:pt x="316230" y="294640"/>
                  </a:cubicBezTo>
                  <a:cubicBezTo>
                    <a:pt x="312420" y="302260"/>
                    <a:pt x="295910" y="308610"/>
                    <a:pt x="287020" y="306070"/>
                  </a:cubicBezTo>
                  <a:cubicBezTo>
                    <a:pt x="273050" y="302260"/>
                    <a:pt x="260350" y="275590"/>
                    <a:pt x="250190" y="251460"/>
                  </a:cubicBezTo>
                  <a:cubicBezTo>
                    <a:pt x="233680" y="214630"/>
                    <a:pt x="219710" y="142240"/>
                    <a:pt x="213360" y="96520"/>
                  </a:cubicBezTo>
                  <a:cubicBezTo>
                    <a:pt x="208280" y="62230"/>
                    <a:pt x="199390" y="15240"/>
                    <a:pt x="208280" y="5080"/>
                  </a:cubicBezTo>
                  <a:cubicBezTo>
                    <a:pt x="212090" y="1270"/>
                    <a:pt x="220980" y="1270"/>
                    <a:pt x="226060" y="3810"/>
                  </a:cubicBezTo>
                  <a:cubicBezTo>
                    <a:pt x="233680" y="7620"/>
                    <a:pt x="245110" y="22860"/>
                    <a:pt x="243840" y="31750"/>
                  </a:cubicBezTo>
                  <a:cubicBezTo>
                    <a:pt x="242570" y="40640"/>
                    <a:pt x="227330" y="44450"/>
                    <a:pt x="220980" y="57150"/>
                  </a:cubicBezTo>
                  <a:cubicBezTo>
                    <a:pt x="209550" y="83820"/>
                    <a:pt x="222250" y="157480"/>
                    <a:pt x="208280" y="195580"/>
                  </a:cubicBezTo>
                  <a:cubicBezTo>
                    <a:pt x="196850" y="227330"/>
                    <a:pt x="160020" y="251460"/>
                    <a:pt x="153670" y="273050"/>
                  </a:cubicBezTo>
                  <a:cubicBezTo>
                    <a:pt x="149860" y="285750"/>
                    <a:pt x="161290" y="299720"/>
                    <a:pt x="156210" y="306070"/>
                  </a:cubicBezTo>
                  <a:cubicBezTo>
                    <a:pt x="151130" y="312420"/>
                    <a:pt x="132080" y="314960"/>
                    <a:pt x="118110" y="309880"/>
                  </a:cubicBezTo>
                  <a:cubicBezTo>
                    <a:pt x="93980" y="300990"/>
                    <a:pt x="50800" y="261620"/>
                    <a:pt x="33020" y="228600"/>
                  </a:cubicBezTo>
                  <a:cubicBezTo>
                    <a:pt x="15240" y="195580"/>
                    <a:pt x="11430" y="149860"/>
                    <a:pt x="7620" y="114300"/>
                  </a:cubicBezTo>
                  <a:cubicBezTo>
                    <a:pt x="3810" y="82550"/>
                    <a:pt x="0" y="45720"/>
                    <a:pt x="7620" y="25400"/>
                  </a:cubicBezTo>
                  <a:cubicBezTo>
                    <a:pt x="12700" y="12700"/>
                    <a:pt x="22860" y="0"/>
                    <a:pt x="30480" y="0"/>
                  </a:cubicBezTo>
                  <a:cubicBezTo>
                    <a:pt x="39370" y="0"/>
                    <a:pt x="58420" y="25400"/>
                    <a:pt x="58420" y="25400"/>
                  </a:cubicBezTo>
                </a:path>
              </a:pathLst>
            </a:custGeom>
            <a:solidFill>
              <a:srgbClr val="F4113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2841308" y="999173"/>
            <a:ext cx="256222" cy="271462"/>
            <a:chOff x="0" y="0"/>
            <a:chExt cx="341630" cy="36195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50800" y="49530"/>
              <a:ext cx="242570" cy="264160"/>
            </a:xfrm>
            <a:custGeom>
              <a:avLst/>
              <a:gdLst/>
              <a:ahLst/>
              <a:cxnLst/>
              <a:rect r="r" b="b" t="t" l="l"/>
              <a:pathLst>
                <a:path h="264160" w="242570">
                  <a:moveTo>
                    <a:pt x="0" y="237490"/>
                  </a:moveTo>
                  <a:cubicBezTo>
                    <a:pt x="5080" y="189230"/>
                    <a:pt x="22860" y="168910"/>
                    <a:pt x="41910" y="151130"/>
                  </a:cubicBezTo>
                  <a:cubicBezTo>
                    <a:pt x="67310" y="127000"/>
                    <a:pt x="116840" y="107950"/>
                    <a:pt x="143510" y="81280"/>
                  </a:cubicBezTo>
                  <a:cubicBezTo>
                    <a:pt x="166370" y="58420"/>
                    <a:pt x="179070" y="15240"/>
                    <a:pt x="198120" y="6350"/>
                  </a:cubicBezTo>
                  <a:cubicBezTo>
                    <a:pt x="209550" y="1270"/>
                    <a:pt x="228600" y="3810"/>
                    <a:pt x="234950" y="10160"/>
                  </a:cubicBezTo>
                  <a:cubicBezTo>
                    <a:pt x="240030" y="15240"/>
                    <a:pt x="241300" y="27940"/>
                    <a:pt x="238760" y="34290"/>
                  </a:cubicBezTo>
                  <a:cubicBezTo>
                    <a:pt x="234950" y="41910"/>
                    <a:pt x="220980" y="50800"/>
                    <a:pt x="213360" y="50800"/>
                  </a:cubicBezTo>
                  <a:cubicBezTo>
                    <a:pt x="204470" y="50800"/>
                    <a:pt x="191770" y="39370"/>
                    <a:pt x="189230" y="31750"/>
                  </a:cubicBezTo>
                  <a:cubicBezTo>
                    <a:pt x="186690" y="25400"/>
                    <a:pt x="190500" y="13970"/>
                    <a:pt x="195580" y="8890"/>
                  </a:cubicBezTo>
                  <a:cubicBezTo>
                    <a:pt x="200660" y="3810"/>
                    <a:pt x="210820" y="0"/>
                    <a:pt x="218440" y="1270"/>
                  </a:cubicBezTo>
                  <a:cubicBezTo>
                    <a:pt x="226060" y="2540"/>
                    <a:pt x="237490" y="12700"/>
                    <a:pt x="240030" y="22860"/>
                  </a:cubicBezTo>
                  <a:cubicBezTo>
                    <a:pt x="242570" y="36830"/>
                    <a:pt x="232410" y="60960"/>
                    <a:pt x="217170" y="81280"/>
                  </a:cubicBezTo>
                  <a:cubicBezTo>
                    <a:pt x="187960" y="119380"/>
                    <a:pt x="72390" y="170180"/>
                    <a:pt x="50800" y="205740"/>
                  </a:cubicBezTo>
                  <a:cubicBezTo>
                    <a:pt x="40640" y="223520"/>
                    <a:pt x="52070" y="245110"/>
                    <a:pt x="44450" y="254000"/>
                  </a:cubicBezTo>
                  <a:cubicBezTo>
                    <a:pt x="38100" y="260350"/>
                    <a:pt x="24130" y="264160"/>
                    <a:pt x="16510" y="261620"/>
                  </a:cubicBezTo>
                  <a:cubicBezTo>
                    <a:pt x="8890" y="259080"/>
                    <a:pt x="0" y="237490"/>
                    <a:pt x="0" y="237490"/>
                  </a:cubicBezTo>
                </a:path>
              </a:pathLst>
            </a:custGeom>
            <a:solidFill>
              <a:srgbClr val="F4113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2883217" y="914400"/>
            <a:ext cx="274320" cy="467678"/>
            <a:chOff x="0" y="0"/>
            <a:chExt cx="365760" cy="62357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0800" y="46990"/>
              <a:ext cx="267970" cy="527050"/>
            </a:xfrm>
            <a:custGeom>
              <a:avLst/>
              <a:gdLst/>
              <a:ahLst/>
              <a:cxnLst/>
              <a:rect r="r" b="b" t="t" l="l"/>
              <a:pathLst>
                <a:path h="527050" w="267970">
                  <a:moveTo>
                    <a:pt x="44450" y="12700"/>
                  </a:moveTo>
                  <a:cubicBezTo>
                    <a:pt x="165100" y="271780"/>
                    <a:pt x="198120" y="452120"/>
                    <a:pt x="231140" y="483870"/>
                  </a:cubicBezTo>
                  <a:cubicBezTo>
                    <a:pt x="242570" y="494030"/>
                    <a:pt x="260350" y="486410"/>
                    <a:pt x="264160" y="492760"/>
                  </a:cubicBezTo>
                  <a:cubicBezTo>
                    <a:pt x="267970" y="497840"/>
                    <a:pt x="262890" y="510540"/>
                    <a:pt x="259080" y="515620"/>
                  </a:cubicBezTo>
                  <a:cubicBezTo>
                    <a:pt x="255270" y="520700"/>
                    <a:pt x="243840" y="525780"/>
                    <a:pt x="237490" y="525780"/>
                  </a:cubicBezTo>
                  <a:cubicBezTo>
                    <a:pt x="229870" y="525780"/>
                    <a:pt x="220980" y="518160"/>
                    <a:pt x="217170" y="511810"/>
                  </a:cubicBezTo>
                  <a:cubicBezTo>
                    <a:pt x="213360" y="505460"/>
                    <a:pt x="213360" y="492760"/>
                    <a:pt x="217170" y="486410"/>
                  </a:cubicBezTo>
                  <a:cubicBezTo>
                    <a:pt x="220980" y="480060"/>
                    <a:pt x="231140" y="474980"/>
                    <a:pt x="237490" y="474980"/>
                  </a:cubicBezTo>
                  <a:cubicBezTo>
                    <a:pt x="245110" y="474980"/>
                    <a:pt x="255270" y="478790"/>
                    <a:pt x="259080" y="483870"/>
                  </a:cubicBezTo>
                  <a:cubicBezTo>
                    <a:pt x="262890" y="488950"/>
                    <a:pt x="265430" y="501650"/>
                    <a:pt x="262890" y="508000"/>
                  </a:cubicBezTo>
                  <a:cubicBezTo>
                    <a:pt x="260350" y="514350"/>
                    <a:pt x="252730" y="521970"/>
                    <a:pt x="246380" y="524510"/>
                  </a:cubicBezTo>
                  <a:cubicBezTo>
                    <a:pt x="240030" y="527050"/>
                    <a:pt x="227330" y="524510"/>
                    <a:pt x="222250" y="519430"/>
                  </a:cubicBezTo>
                  <a:cubicBezTo>
                    <a:pt x="217170" y="514350"/>
                    <a:pt x="212090" y="504190"/>
                    <a:pt x="213360" y="497840"/>
                  </a:cubicBezTo>
                  <a:cubicBezTo>
                    <a:pt x="214630" y="490220"/>
                    <a:pt x="220980" y="481330"/>
                    <a:pt x="227330" y="477520"/>
                  </a:cubicBezTo>
                  <a:cubicBezTo>
                    <a:pt x="233680" y="473710"/>
                    <a:pt x="245110" y="473710"/>
                    <a:pt x="251460" y="477520"/>
                  </a:cubicBezTo>
                  <a:cubicBezTo>
                    <a:pt x="257810" y="481330"/>
                    <a:pt x="265430" y="497840"/>
                    <a:pt x="264160" y="505460"/>
                  </a:cubicBezTo>
                  <a:cubicBezTo>
                    <a:pt x="262890" y="511810"/>
                    <a:pt x="256540" y="520700"/>
                    <a:pt x="248920" y="523240"/>
                  </a:cubicBezTo>
                  <a:cubicBezTo>
                    <a:pt x="234950" y="527050"/>
                    <a:pt x="203200" y="518160"/>
                    <a:pt x="182880" y="497840"/>
                  </a:cubicBezTo>
                  <a:cubicBezTo>
                    <a:pt x="140970" y="454660"/>
                    <a:pt x="115570" y="288290"/>
                    <a:pt x="81280" y="204470"/>
                  </a:cubicBezTo>
                  <a:cubicBezTo>
                    <a:pt x="54610" y="139700"/>
                    <a:pt x="1270" y="69850"/>
                    <a:pt x="0" y="35560"/>
                  </a:cubicBezTo>
                  <a:cubicBezTo>
                    <a:pt x="0" y="20320"/>
                    <a:pt x="5080" y="7620"/>
                    <a:pt x="12700" y="3810"/>
                  </a:cubicBezTo>
                  <a:cubicBezTo>
                    <a:pt x="20320" y="0"/>
                    <a:pt x="44450" y="12700"/>
                    <a:pt x="44450" y="12700"/>
                  </a:cubicBezTo>
                </a:path>
              </a:pathLst>
            </a:custGeom>
            <a:solidFill>
              <a:srgbClr val="F4113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2106930" y="1935480"/>
            <a:ext cx="317182" cy="413385"/>
            <a:chOff x="0" y="0"/>
            <a:chExt cx="422910" cy="55118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40640" y="49530"/>
              <a:ext cx="334010" cy="452120"/>
            </a:xfrm>
            <a:custGeom>
              <a:avLst/>
              <a:gdLst/>
              <a:ahLst/>
              <a:cxnLst/>
              <a:rect r="r" b="b" t="t" l="l"/>
              <a:pathLst>
                <a:path h="452120" w="334010">
                  <a:moveTo>
                    <a:pt x="39370" y="256540"/>
                  </a:moveTo>
                  <a:cubicBezTo>
                    <a:pt x="115570" y="92710"/>
                    <a:pt x="121920" y="40640"/>
                    <a:pt x="118110" y="39370"/>
                  </a:cubicBezTo>
                  <a:cubicBezTo>
                    <a:pt x="114300" y="38100"/>
                    <a:pt x="81280" y="119380"/>
                    <a:pt x="72390" y="156210"/>
                  </a:cubicBezTo>
                  <a:cubicBezTo>
                    <a:pt x="64770" y="186690"/>
                    <a:pt x="64770" y="214630"/>
                    <a:pt x="62230" y="243840"/>
                  </a:cubicBezTo>
                  <a:cubicBezTo>
                    <a:pt x="59690" y="273050"/>
                    <a:pt x="55880" y="307340"/>
                    <a:pt x="60960" y="332740"/>
                  </a:cubicBezTo>
                  <a:cubicBezTo>
                    <a:pt x="66040" y="353060"/>
                    <a:pt x="74930" y="373380"/>
                    <a:pt x="86360" y="384810"/>
                  </a:cubicBezTo>
                  <a:cubicBezTo>
                    <a:pt x="96520" y="393700"/>
                    <a:pt x="110490" y="402590"/>
                    <a:pt x="121920" y="401320"/>
                  </a:cubicBezTo>
                  <a:cubicBezTo>
                    <a:pt x="133350" y="400050"/>
                    <a:pt x="142240" y="391160"/>
                    <a:pt x="154940" y="379730"/>
                  </a:cubicBezTo>
                  <a:cubicBezTo>
                    <a:pt x="177800" y="359410"/>
                    <a:pt x="218440" y="318770"/>
                    <a:pt x="241300" y="283210"/>
                  </a:cubicBezTo>
                  <a:cubicBezTo>
                    <a:pt x="262890" y="250190"/>
                    <a:pt x="269240" y="189230"/>
                    <a:pt x="288290" y="175260"/>
                  </a:cubicBezTo>
                  <a:cubicBezTo>
                    <a:pt x="297180" y="167640"/>
                    <a:pt x="311150" y="167640"/>
                    <a:pt x="318770" y="171450"/>
                  </a:cubicBezTo>
                  <a:cubicBezTo>
                    <a:pt x="325120" y="173990"/>
                    <a:pt x="331470" y="184150"/>
                    <a:pt x="331470" y="191770"/>
                  </a:cubicBezTo>
                  <a:cubicBezTo>
                    <a:pt x="331470" y="198120"/>
                    <a:pt x="326390" y="209550"/>
                    <a:pt x="321310" y="213360"/>
                  </a:cubicBezTo>
                  <a:cubicBezTo>
                    <a:pt x="316230" y="217170"/>
                    <a:pt x="304800" y="219710"/>
                    <a:pt x="298450" y="217170"/>
                  </a:cubicBezTo>
                  <a:cubicBezTo>
                    <a:pt x="290830" y="214630"/>
                    <a:pt x="280670" y="199390"/>
                    <a:pt x="280670" y="191770"/>
                  </a:cubicBezTo>
                  <a:cubicBezTo>
                    <a:pt x="280670" y="184150"/>
                    <a:pt x="285750" y="175260"/>
                    <a:pt x="292100" y="171450"/>
                  </a:cubicBezTo>
                  <a:cubicBezTo>
                    <a:pt x="298450" y="167640"/>
                    <a:pt x="309880" y="167640"/>
                    <a:pt x="316230" y="170180"/>
                  </a:cubicBezTo>
                  <a:cubicBezTo>
                    <a:pt x="322580" y="172720"/>
                    <a:pt x="328930" y="180340"/>
                    <a:pt x="331470" y="189230"/>
                  </a:cubicBezTo>
                  <a:cubicBezTo>
                    <a:pt x="334010" y="204470"/>
                    <a:pt x="325120" y="229870"/>
                    <a:pt x="314960" y="254000"/>
                  </a:cubicBezTo>
                  <a:cubicBezTo>
                    <a:pt x="300990" y="288290"/>
                    <a:pt x="267970" y="339090"/>
                    <a:pt x="242570" y="368300"/>
                  </a:cubicBezTo>
                  <a:cubicBezTo>
                    <a:pt x="223520" y="389890"/>
                    <a:pt x="207010" y="405130"/>
                    <a:pt x="185420" y="419100"/>
                  </a:cubicBezTo>
                  <a:cubicBezTo>
                    <a:pt x="163830" y="433070"/>
                    <a:pt x="133350" y="449580"/>
                    <a:pt x="111760" y="450850"/>
                  </a:cubicBezTo>
                  <a:cubicBezTo>
                    <a:pt x="93980" y="452120"/>
                    <a:pt x="78740" y="447040"/>
                    <a:pt x="63500" y="435610"/>
                  </a:cubicBezTo>
                  <a:cubicBezTo>
                    <a:pt x="43180" y="421640"/>
                    <a:pt x="19050" y="389890"/>
                    <a:pt x="10160" y="360680"/>
                  </a:cubicBezTo>
                  <a:cubicBezTo>
                    <a:pt x="0" y="326390"/>
                    <a:pt x="8890" y="279400"/>
                    <a:pt x="11430" y="241300"/>
                  </a:cubicBezTo>
                  <a:cubicBezTo>
                    <a:pt x="13970" y="205740"/>
                    <a:pt x="17780" y="168910"/>
                    <a:pt x="25400" y="138430"/>
                  </a:cubicBezTo>
                  <a:cubicBezTo>
                    <a:pt x="31750" y="111760"/>
                    <a:pt x="41910" y="87630"/>
                    <a:pt x="53340" y="67310"/>
                  </a:cubicBezTo>
                  <a:cubicBezTo>
                    <a:pt x="63500" y="49530"/>
                    <a:pt x="73660" y="30480"/>
                    <a:pt x="86360" y="19050"/>
                  </a:cubicBezTo>
                  <a:cubicBezTo>
                    <a:pt x="96520" y="10160"/>
                    <a:pt x="106680" y="2540"/>
                    <a:pt x="118110" y="1270"/>
                  </a:cubicBezTo>
                  <a:cubicBezTo>
                    <a:pt x="129540" y="0"/>
                    <a:pt x="144780" y="5080"/>
                    <a:pt x="153670" y="11430"/>
                  </a:cubicBezTo>
                  <a:cubicBezTo>
                    <a:pt x="161290" y="17780"/>
                    <a:pt x="166370" y="27940"/>
                    <a:pt x="168910" y="40640"/>
                  </a:cubicBezTo>
                  <a:cubicBezTo>
                    <a:pt x="172720" y="64770"/>
                    <a:pt x="163830" y="107950"/>
                    <a:pt x="152400" y="144780"/>
                  </a:cubicBezTo>
                  <a:cubicBezTo>
                    <a:pt x="137160" y="190500"/>
                    <a:pt x="102870" y="274320"/>
                    <a:pt x="77470" y="288290"/>
                  </a:cubicBezTo>
                  <a:cubicBezTo>
                    <a:pt x="66040" y="294640"/>
                    <a:pt x="49530" y="292100"/>
                    <a:pt x="43180" y="285750"/>
                  </a:cubicBezTo>
                  <a:cubicBezTo>
                    <a:pt x="36830" y="280670"/>
                    <a:pt x="39370" y="256540"/>
                    <a:pt x="39370" y="256540"/>
                  </a:cubicBezTo>
                </a:path>
              </a:pathLst>
            </a:custGeom>
            <a:solidFill>
              <a:srgbClr val="F4113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" id="39"/>
          <p:cNvGrpSpPr/>
          <p:nvPr/>
        </p:nvGrpSpPr>
        <p:grpSpPr>
          <a:xfrm rot="0">
            <a:off x="2290762" y="1955483"/>
            <a:ext cx="276225" cy="236220"/>
            <a:chOff x="0" y="0"/>
            <a:chExt cx="368300" cy="31496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48260" y="46990"/>
              <a:ext cx="271780" cy="220980"/>
            </a:xfrm>
            <a:custGeom>
              <a:avLst/>
              <a:gdLst/>
              <a:ahLst/>
              <a:cxnLst/>
              <a:rect r="r" b="b" t="t" l="l"/>
              <a:pathLst>
                <a:path h="220980" w="271780">
                  <a:moveTo>
                    <a:pt x="48260" y="12700"/>
                  </a:moveTo>
                  <a:cubicBezTo>
                    <a:pt x="100330" y="82550"/>
                    <a:pt x="130810" y="110490"/>
                    <a:pt x="161290" y="129540"/>
                  </a:cubicBezTo>
                  <a:cubicBezTo>
                    <a:pt x="191770" y="148590"/>
                    <a:pt x="247650" y="156210"/>
                    <a:pt x="261620" y="172720"/>
                  </a:cubicBezTo>
                  <a:cubicBezTo>
                    <a:pt x="269240" y="181610"/>
                    <a:pt x="271780" y="194310"/>
                    <a:pt x="267970" y="200660"/>
                  </a:cubicBezTo>
                  <a:cubicBezTo>
                    <a:pt x="264160" y="208280"/>
                    <a:pt x="240030" y="217170"/>
                    <a:pt x="232410" y="213360"/>
                  </a:cubicBezTo>
                  <a:cubicBezTo>
                    <a:pt x="224790" y="209550"/>
                    <a:pt x="218440" y="181610"/>
                    <a:pt x="223520" y="175260"/>
                  </a:cubicBezTo>
                  <a:cubicBezTo>
                    <a:pt x="228600" y="168910"/>
                    <a:pt x="254000" y="166370"/>
                    <a:pt x="260350" y="171450"/>
                  </a:cubicBezTo>
                  <a:cubicBezTo>
                    <a:pt x="266700" y="176530"/>
                    <a:pt x="267970" y="200660"/>
                    <a:pt x="262890" y="208280"/>
                  </a:cubicBezTo>
                  <a:cubicBezTo>
                    <a:pt x="259080" y="214630"/>
                    <a:pt x="247650" y="217170"/>
                    <a:pt x="240030" y="215900"/>
                  </a:cubicBezTo>
                  <a:cubicBezTo>
                    <a:pt x="232410" y="214630"/>
                    <a:pt x="219710" y="201930"/>
                    <a:pt x="218440" y="194310"/>
                  </a:cubicBezTo>
                  <a:cubicBezTo>
                    <a:pt x="217170" y="186690"/>
                    <a:pt x="222250" y="176530"/>
                    <a:pt x="227330" y="171450"/>
                  </a:cubicBezTo>
                  <a:cubicBezTo>
                    <a:pt x="232410" y="166370"/>
                    <a:pt x="245110" y="163830"/>
                    <a:pt x="251460" y="166370"/>
                  </a:cubicBezTo>
                  <a:cubicBezTo>
                    <a:pt x="259080" y="170180"/>
                    <a:pt x="270510" y="185420"/>
                    <a:pt x="269240" y="194310"/>
                  </a:cubicBezTo>
                  <a:cubicBezTo>
                    <a:pt x="267970" y="203200"/>
                    <a:pt x="256540" y="215900"/>
                    <a:pt x="243840" y="217170"/>
                  </a:cubicBezTo>
                  <a:cubicBezTo>
                    <a:pt x="217170" y="220980"/>
                    <a:pt x="148590" y="182880"/>
                    <a:pt x="109220" y="153670"/>
                  </a:cubicBezTo>
                  <a:cubicBezTo>
                    <a:pt x="68580" y="123190"/>
                    <a:pt x="7620" y="63500"/>
                    <a:pt x="2540" y="35560"/>
                  </a:cubicBezTo>
                  <a:cubicBezTo>
                    <a:pt x="0" y="22860"/>
                    <a:pt x="7620" y="7620"/>
                    <a:pt x="15240" y="3810"/>
                  </a:cubicBezTo>
                  <a:cubicBezTo>
                    <a:pt x="22860" y="0"/>
                    <a:pt x="48260" y="12700"/>
                    <a:pt x="48260" y="12700"/>
                  </a:cubicBezTo>
                </a:path>
              </a:pathLst>
            </a:custGeom>
            <a:solidFill>
              <a:srgbClr val="F4113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" id="41"/>
          <p:cNvGrpSpPr/>
          <p:nvPr/>
        </p:nvGrpSpPr>
        <p:grpSpPr>
          <a:xfrm rot="0">
            <a:off x="2351722" y="1914525"/>
            <a:ext cx="195262" cy="323850"/>
            <a:chOff x="0" y="0"/>
            <a:chExt cx="260350" cy="431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43180" y="45720"/>
              <a:ext cx="167640" cy="336550"/>
            </a:xfrm>
            <a:custGeom>
              <a:avLst/>
              <a:gdLst/>
              <a:ahLst/>
              <a:cxnLst/>
              <a:rect r="r" b="b" t="t" l="l"/>
              <a:pathLst>
                <a:path h="336550" w="167640">
                  <a:moveTo>
                    <a:pt x="152400" y="50800"/>
                  </a:moveTo>
                  <a:cubicBezTo>
                    <a:pt x="95250" y="99060"/>
                    <a:pt x="82550" y="294640"/>
                    <a:pt x="54610" y="323850"/>
                  </a:cubicBezTo>
                  <a:cubicBezTo>
                    <a:pt x="44450" y="334010"/>
                    <a:pt x="29210" y="335280"/>
                    <a:pt x="21590" y="332740"/>
                  </a:cubicBezTo>
                  <a:cubicBezTo>
                    <a:pt x="15240" y="330200"/>
                    <a:pt x="8890" y="320040"/>
                    <a:pt x="7620" y="313690"/>
                  </a:cubicBezTo>
                  <a:cubicBezTo>
                    <a:pt x="6350" y="306070"/>
                    <a:pt x="11430" y="294640"/>
                    <a:pt x="17780" y="289560"/>
                  </a:cubicBezTo>
                  <a:cubicBezTo>
                    <a:pt x="22860" y="284480"/>
                    <a:pt x="35560" y="283210"/>
                    <a:pt x="41910" y="285750"/>
                  </a:cubicBezTo>
                  <a:cubicBezTo>
                    <a:pt x="49530" y="289560"/>
                    <a:pt x="59690" y="304800"/>
                    <a:pt x="58420" y="312420"/>
                  </a:cubicBezTo>
                  <a:cubicBezTo>
                    <a:pt x="57150" y="321310"/>
                    <a:pt x="38100" y="336550"/>
                    <a:pt x="29210" y="335280"/>
                  </a:cubicBezTo>
                  <a:cubicBezTo>
                    <a:pt x="20320" y="334010"/>
                    <a:pt x="6350" y="313690"/>
                    <a:pt x="7620" y="304800"/>
                  </a:cubicBezTo>
                  <a:cubicBezTo>
                    <a:pt x="8890" y="297180"/>
                    <a:pt x="30480" y="283210"/>
                    <a:pt x="39370" y="285750"/>
                  </a:cubicBezTo>
                  <a:cubicBezTo>
                    <a:pt x="46990" y="288290"/>
                    <a:pt x="59690" y="308610"/>
                    <a:pt x="57150" y="317500"/>
                  </a:cubicBezTo>
                  <a:cubicBezTo>
                    <a:pt x="54610" y="325120"/>
                    <a:pt x="36830" y="336550"/>
                    <a:pt x="27940" y="335280"/>
                  </a:cubicBezTo>
                  <a:cubicBezTo>
                    <a:pt x="20320" y="334010"/>
                    <a:pt x="10160" y="323850"/>
                    <a:pt x="7620" y="308610"/>
                  </a:cubicBezTo>
                  <a:cubicBezTo>
                    <a:pt x="0" y="264160"/>
                    <a:pt x="60960" y="57150"/>
                    <a:pt x="99060" y="20320"/>
                  </a:cubicBezTo>
                  <a:cubicBezTo>
                    <a:pt x="115570" y="3810"/>
                    <a:pt x="142240" y="0"/>
                    <a:pt x="153670" y="5080"/>
                  </a:cubicBezTo>
                  <a:cubicBezTo>
                    <a:pt x="161290" y="8890"/>
                    <a:pt x="167640" y="24130"/>
                    <a:pt x="166370" y="31750"/>
                  </a:cubicBezTo>
                  <a:cubicBezTo>
                    <a:pt x="165100" y="39370"/>
                    <a:pt x="152400" y="50800"/>
                    <a:pt x="152400" y="50800"/>
                  </a:cubicBezTo>
                </a:path>
              </a:pathLst>
            </a:custGeom>
            <a:solidFill>
              <a:srgbClr val="F4113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" id="43"/>
          <p:cNvGrpSpPr/>
          <p:nvPr/>
        </p:nvGrpSpPr>
        <p:grpSpPr>
          <a:xfrm rot="0">
            <a:off x="2495550" y="1854517"/>
            <a:ext cx="274320" cy="329565"/>
            <a:chOff x="0" y="0"/>
            <a:chExt cx="365760" cy="43942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43180" y="48260"/>
              <a:ext cx="273050" cy="342900"/>
            </a:xfrm>
            <a:custGeom>
              <a:avLst/>
              <a:gdLst/>
              <a:ahLst/>
              <a:cxnLst/>
              <a:rect r="r" b="b" t="t" l="l"/>
              <a:pathLst>
                <a:path h="342900" w="273050">
                  <a:moveTo>
                    <a:pt x="101600" y="73660"/>
                  </a:moveTo>
                  <a:cubicBezTo>
                    <a:pt x="45720" y="41910"/>
                    <a:pt x="41910" y="33020"/>
                    <a:pt x="43180" y="25400"/>
                  </a:cubicBezTo>
                  <a:cubicBezTo>
                    <a:pt x="44450" y="19050"/>
                    <a:pt x="49530" y="10160"/>
                    <a:pt x="55880" y="6350"/>
                  </a:cubicBezTo>
                  <a:cubicBezTo>
                    <a:pt x="62230" y="2540"/>
                    <a:pt x="74930" y="1270"/>
                    <a:pt x="80010" y="6350"/>
                  </a:cubicBezTo>
                  <a:cubicBezTo>
                    <a:pt x="87630" y="12700"/>
                    <a:pt x="87630" y="34290"/>
                    <a:pt x="86360" y="52070"/>
                  </a:cubicBezTo>
                  <a:cubicBezTo>
                    <a:pt x="85090" y="78740"/>
                    <a:pt x="63500" y="113030"/>
                    <a:pt x="58420" y="148590"/>
                  </a:cubicBezTo>
                  <a:cubicBezTo>
                    <a:pt x="52070" y="191770"/>
                    <a:pt x="52070" y="292100"/>
                    <a:pt x="57150" y="292100"/>
                  </a:cubicBezTo>
                  <a:cubicBezTo>
                    <a:pt x="62230" y="292100"/>
                    <a:pt x="73660" y="190500"/>
                    <a:pt x="85090" y="152400"/>
                  </a:cubicBezTo>
                  <a:cubicBezTo>
                    <a:pt x="93980" y="123190"/>
                    <a:pt x="102870" y="93980"/>
                    <a:pt x="115570" y="78740"/>
                  </a:cubicBezTo>
                  <a:cubicBezTo>
                    <a:pt x="123190" y="68580"/>
                    <a:pt x="133350" y="63500"/>
                    <a:pt x="143510" y="60960"/>
                  </a:cubicBezTo>
                  <a:cubicBezTo>
                    <a:pt x="153670" y="58420"/>
                    <a:pt x="167640" y="59690"/>
                    <a:pt x="177800" y="64770"/>
                  </a:cubicBezTo>
                  <a:cubicBezTo>
                    <a:pt x="187960" y="71120"/>
                    <a:pt x="194310" y="80010"/>
                    <a:pt x="201930" y="96520"/>
                  </a:cubicBezTo>
                  <a:cubicBezTo>
                    <a:pt x="219710" y="134620"/>
                    <a:pt x="223520" y="287020"/>
                    <a:pt x="245110" y="300990"/>
                  </a:cubicBezTo>
                  <a:cubicBezTo>
                    <a:pt x="252730" y="306070"/>
                    <a:pt x="270510" y="292100"/>
                    <a:pt x="271780" y="294640"/>
                  </a:cubicBezTo>
                  <a:cubicBezTo>
                    <a:pt x="273050" y="297180"/>
                    <a:pt x="255270" y="322580"/>
                    <a:pt x="246380" y="322580"/>
                  </a:cubicBezTo>
                  <a:cubicBezTo>
                    <a:pt x="237490" y="322580"/>
                    <a:pt x="222250" y="308610"/>
                    <a:pt x="220980" y="299720"/>
                  </a:cubicBezTo>
                  <a:cubicBezTo>
                    <a:pt x="219710" y="292100"/>
                    <a:pt x="232410" y="276860"/>
                    <a:pt x="240030" y="273050"/>
                  </a:cubicBezTo>
                  <a:cubicBezTo>
                    <a:pt x="245110" y="270510"/>
                    <a:pt x="251460" y="270510"/>
                    <a:pt x="256540" y="273050"/>
                  </a:cubicBezTo>
                  <a:cubicBezTo>
                    <a:pt x="262890" y="275590"/>
                    <a:pt x="270510" y="284480"/>
                    <a:pt x="271780" y="292100"/>
                  </a:cubicBezTo>
                  <a:cubicBezTo>
                    <a:pt x="273050" y="299720"/>
                    <a:pt x="265430" y="316230"/>
                    <a:pt x="259080" y="320040"/>
                  </a:cubicBezTo>
                  <a:cubicBezTo>
                    <a:pt x="252730" y="323850"/>
                    <a:pt x="241300" y="323850"/>
                    <a:pt x="234950" y="320040"/>
                  </a:cubicBezTo>
                  <a:cubicBezTo>
                    <a:pt x="228600" y="316230"/>
                    <a:pt x="220980" y="307340"/>
                    <a:pt x="220980" y="299720"/>
                  </a:cubicBezTo>
                  <a:cubicBezTo>
                    <a:pt x="220980" y="292100"/>
                    <a:pt x="229870" y="276860"/>
                    <a:pt x="237490" y="273050"/>
                  </a:cubicBezTo>
                  <a:cubicBezTo>
                    <a:pt x="243840" y="269240"/>
                    <a:pt x="255270" y="271780"/>
                    <a:pt x="261620" y="275590"/>
                  </a:cubicBezTo>
                  <a:cubicBezTo>
                    <a:pt x="266700" y="279400"/>
                    <a:pt x="271780" y="289560"/>
                    <a:pt x="271780" y="297180"/>
                  </a:cubicBezTo>
                  <a:cubicBezTo>
                    <a:pt x="271780" y="304800"/>
                    <a:pt x="261620" y="318770"/>
                    <a:pt x="261620" y="318770"/>
                  </a:cubicBezTo>
                  <a:cubicBezTo>
                    <a:pt x="261620" y="318770"/>
                    <a:pt x="273050" y="295910"/>
                    <a:pt x="271780" y="294640"/>
                  </a:cubicBezTo>
                  <a:cubicBezTo>
                    <a:pt x="270510" y="293370"/>
                    <a:pt x="255270" y="322580"/>
                    <a:pt x="246380" y="322580"/>
                  </a:cubicBezTo>
                  <a:cubicBezTo>
                    <a:pt x="237490" y="322580"/>
                    <a:pt x="229870" y="302260"/>
                    <a:pt x="220980" y="299720"/>
                  </a:cubicBezTo>
                  <a:cubicBezTo>
                    <a:pt x="212090" y="297180"/>
                    <a:pt x="201930" y="312420"/>
                    <a:pt x="194310" y="307340"/>
                  </a:cubicBezTo>
                  <a:cubicBezTo>
                    <a:pt x="173990" y="294640"/>
                    <a:pt x="163830" y="119380"/>
                    <a:pt x="151130" y="119380"/>
                  </a:cubicBezTo>
                  <a:cubicBezTo>
                    <a:pt x="139700" y="119380"/>
                    <a:pt x="140970" y="231140"/>
                    <a:pt x="123190" y="269240"/>
                  </a:cubicBezTo>
                  <a:cubicBezTo>
                    <a:pt x="109220" y="298450"/>
                    <a:pt x="85090" y="328930"/>
                    <a:pt x="67310" y="337820"/>
                  </a:cubicBezTo>
                  <a:cubicBezTo>
                    <a:pt x="55880" y="342900"/>
                    <a:pt x="44450" y="342900"/>
                    <a:pt x="35560" y="340360"/>
                  </a:cubicBezTo>
                  <a:cubicBezTo>
                    <a:pt x="26670" y="337820"/>
                    <a:pt x="19050" y="334010"/>
                    <a:pt x="13970" y="322580"/>
                  </a:cubicBezTo>
                  <a:cubicBezTo>
                    <a:pt x="0" y="294640"/>
                    <a:pt x="5080" y="193040"/>
                    <a:pt x="7620" y="146050"/>
                  </a:cubicBezTo>
                  <a:cubicBezTo>
                    <a:pt x="10160" y="114300"/>
                    <a:pt x="13970" y="88900"/>
                    <a:pt x="20320" y="68580"/>
                  </a:cubicBezTo>
                  <a:cubicBezTo>
                    <a:pt x="25400" y="53340"/>
                    <a:pt x="33020" y="31750"/>
                    <a:pt x="39370" y="30480"/>
                  </a:cubicBezTo>
                  <a:cubicBezTo>
                    <a:pt x="44450" y="29210"/>
                    <a:pt x="55880" y="50800"/>
                    <a:pt x="57150" y="50800"/>
                  </a:cubicBezTo>
                  <a:cubicBezTo>
                    <a:pt x="58420" y="50800"/>
                    <a:pt x="41910" y="33020"/>
                    <a:pt x="43180" y="25400"/>
                  </a:cubicBezTo>
                  <a:cubicBezTo>
                    <a:pt x="44450" y="16510"/>
                    <a:pt x="57150" y="3810"/>
                    <a:pt x="67310" y="2540"/>
                  </a:cubicBezTo>
                  <a:cubicBezTo>
                    <a:pt x="83820" y="0"/>
                    <a:pt x="124460" y="21590"/>
                    <a:pt x="133350" y="35560"/>
                  </a:cubicBezTo>
                  <a:cubicBezTo>
                    <a:pt x="138430" y="44450"/>
                    <a:pt x="139700" y="58420"/>
                    <a:pt x="134620" y="64770"/>
                  </a:cubicBezTo>
                  <a:cubicBezTo>
                    <a:pt x="129540" y="71120"/>
                    <a:pt x="101600" y="73660"/>
                    <a:pt x="101600" y="73660"/>
                  </a:cubicBezTo>
                </a:path>
              </a:pathLst>
            </a:custGeom>
            <a:solidFill>
              <a:srgbClr val="F4113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2667952" y="1774508"/>
            <a:ext cx="408622" cy="344805"/>
            <a:chOff x="0" y="0"/>
            <a:chExt cx="544830" cy="45974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41910" y="46990"/>
              <a:ext cx="455930" cy="363220"/>
            </a:xfrm>
            <a:custGeom>
              <a:avLst/>
              <a:gdLst/>
              <a:ahLst/>
              <a:cxnLst/>
              <a:rect r="r" b="b" t="t" l="l"/>
              <a:pathLst>
                <a:path h="363220" w="455930">
                  <a:moveTo>
                    <a:pt x="69850" y="143510"/>
                  </a:moveTo>
                  <a:cubicBezTo>
                    <a:pt x="50800" y="201930"/>
                    <a:pt x="110490" y="313690"/>
                    <a:pt x="99060" y="341630"/>
                  </a:cubicBezTo>
                  <a:cubicBezTo>
                    <a:pt x="93980" y="354330"/>
                    <a:pt x="76200" y="363220"/>
                    <a:pt x="67310" y="361950"/>
                  </a:cubicBezTo>
                  <a:cubicBezTo>
                    <a:pt x="59690" y="361950"/>
                    <a:pt x="53340" y="353060"/>
                    <a:pt x="49530" y="345440"/>
                  </a:cubicBezTo>
                  <a:cubicBezTo>
                    <a:pt x="44450" y="334010"/>
                    <a:pt x="48260" y="314960"/>
                    <a:pt x="49530" y="292100"/>
                  </a:cubicBezTo>
                  <a:cubicBezTo>
                    <a:pt x="52070" y="246380"/>
                    <a:pt x="63500" y="132080"/>
                    <a:pt x="76200" y="92710"/>
                  </a:cubicBezTo>
                  <a:cubicBezTo>
                    <a:pt x="81280" y="74930"/>
                    <a:pt x="85090" y="64770"/>
                    <a:pt x="95250" y="55880"/>
                  </a:cubicBezTo>
                  <a:cubicBezTo>
                    <a:pt x="105410" y="45720"/>
                    <a:pt x="123190" y="36830"/>
                    <a:pt x="135890" y="36830"/>
                  </a:cubicBezTo>
                  <a:cubicBezTo>
                    <a:pt x="147320" y="36830"/>
                    <a:pt x="156210" y="43180"/>
                    <a:pt x="166370" y="54610"/>
                  </a:cubicBezTo>
                  <a:cubicBezTo>
                    <a:pt x="186690" y="77470"/>
                    <a:pt x="209550" y="147320"/>
                    <a:pt x="220980" y="190500"/>
                  </a:cubicBezTo>
                  <a:cubicBezTo>
                    <a:pt x="229870" y="226060"/>
                    <a:pt x="243840" y="275590"/>
                    <a:pt x="233680" y="292100"/>
                  </a:cubicBezTo>
                  <a:cubicBezTo>
                    <a:pt x="227330" y="302260"/>
                    <a:pt x="205740" y="306070"/>
                    <a:pt x="196850" y="303530"/>
                  </a:cubicBezTo>
                  <a:cubicBezTo>
                    <a:pt x="190500" y="300990"/>
                    <a:pt x="184150" y="290830"/>
                    <a:pt x="184150" y="284480"/>
                  </a:cubicBezTo>
                  <a:cubicBezTo>
                    <a:pt x="185420" y="274320"/>
                    <a:pt x="208280" y="267970"/>
                    <a:pt x="214630" y="251460"/>
                  </a:cubicBezTo>
                  <a:cubicBezTo>
                    <a:pt x="226060" y="220980"/>
                    <a:pt x="204470" y="140970"/>
                    <a:pt x="212090" y="99060"/>
                  </a:cubicBezTo>
                  <a:cubicBezTo>
                    <a:pt x="218440" y="67310"/>
                    <a:pt x="228600" y="35560"/>
                    <a:pt x="245110" y="20320"/>
                  </a:cubicBezTo>
                  <a:cubicBezTo>
                    <a:pt x="256540" y="8890"/>
                    <a:pt x="274320" y="6350"/>
                    <a:pt x="288290" y="3810"/>
                  </a:cubicBezTo>
                  <a:cubicBezTo>
                    <a:pt x="299720" y="2540"/>
                    <a:pt x="308610" y="0"/>
                    <a:pt x="320040" y="6350"/>
                  </a:cubicBezTo>
                  <a:cubicBezTo>
                    <a:pt x="344170" y="20320"/>
                    <a:pt x="383540" y="81280"/>
                    <a:pt x="406400" y="120650"/>
                  </a:cubicBezTo>
                  <a:cubicBezTo>
                    <a:pt x="426720" y="157480"/>
                    <a:pt x="455930" y="213360"/>
                    <a:pt x="452120" y="237490"/>
                  </a:cubicBezTo>
                  <a:cubicBezTo>
                    <a:pt x="450850" y="248920"/>
                    <a:pt x="440690" y="259080"/>
                    <a:pt x="433070" y="261620"/>
                  </a:cubicBezTo>
                  <a:cubicBezTo>
                    <a:pt x="425450" y="264160"/>
                    <a:pt x="408940" y="256540"/>
                    <a:pt x="403860" y="250190"/>
                  </a:cubicBezTo>
                  <a:cubicBezTo>
                    <a:pt x="400050" y="243840"/>
                    <a:pt x="400050" y="232410"/>
                    <a:pt x="403860" y="226060"/>
                  </a:cubicBezTo>
                  <a:cubicBezTo>
                    <a:pt x="407670" y="219710"/>
                    <a:pt x="416560" y="213360"/>
                    <a:pt x="422910" y="212090"/>
                  </a:cubicBezTo>
                  <a:cubicBezTo>
                    <a:pt x="429260" y="210820"/>
                    <a:pt x="439420" y="214630"/>
                    <a:pt x="444500" y="219710"/>
                  </a:cubicBezTo>
                  <a:cubicBezTo>
                    <a:pt x="449580" y="224790"/>
                    <a:pt x="452120" y="236220"/>
                    <a:pt x="450850" y="242570"/>
                  </a:cubicBezTo>
                  <a:cubicBezTo>
                    <a:pt x="449580" y="250190"/>
                    <a:pt x="441960" y="259080"/>
                    <a:pt x="435610" y="261620"/>
                  </a:cubicBezTo>
                  <a:cubicBezTo>
                    <a:pt x="427990" y="264160"/>
                    <a:pt x="414020" y="261620"/>
                    <a:pt x="405130" y="252730"/>
                  </a:cubicBezTo>
                  <a:cubicBezTo>
                    <a:pt x="387350" y="237490"/>
                    <a:pt x="381000" y="182880"/>
                    <a:pt x="363220" y="148590"/>
                  </a:cubicBezTo>
                  <a:cubicBezTo>
                    <a:pt x="345440" y="113030"/>
                    <a:pt x="316230" y="43180"/>
                    <a:pt x="298450" y="43180"/>
                  </a:cubicBezTo>
                  <a:cubicBezTo>
                    <a:pt x="284480" y="43180"/>
                    <a:pt x="269240" y="76200"/>
                    <a:pt x="262890" y="100330"/>
                  </a:cubicBezTo>
                  <a:cubicBezTo>
                    <a:pt x="254000" y="132080"/>
                    <a:pt x="269240" y="187960"/>
                    <a:pt x="261620" y="223520"/>
                  </a:cubicBezTo>
                  <a:cubicBezTo>
                    <a:pt x="255270" y="251460"/>
                    <a:pt x="243840" y="285750"/>
                    <a:pt x="229870" y="297180"/>
                  </a:cubicBezTo>
                  <a:cubicBezTo>
                    <a:pt x="220980" y="304800"/>
                    <a:pt x="207010" y="309880"/>
                    <a:pt x="196850" y="303530"/>
                  </a:cubicBezTo>
                  <a:cubicBezTo>
                    <a:pt x="171450" y="287020"/>
                    <a:pt x="157480" y="119380"/>
                    <a:pt x="135890" y="92710"/>
                  </a:cubicBezTo>
                  <a:cubicBezTo>
                    <a:pt x="128270" y="82550"/>
                    <a:pt x="111760" y="81280"/>
                    <a:pt x="111760" y="80010"/>
                  </a:cubicBezTo>
                  <a:cubicBezTo>
                    <a:pt x="111760" y="78740"/>
                    <a:pt x="132080" y="74930"/>
                    <a:pt x="138430" y="82550"/>
                  </a:cubicBezTo>
                  <a:cubicBezTo>
                    <a:pt x="156210" y="105410"/>
                    <a:pt x="123190" y="304800"/>
                    <a:pt x="99060" y="341630"/>
                  </a:cubicBezTo>
                  <a:cubicBezTo>
                    <a:pt x="90170" y="355600"/>
                    <a:pt x="76200" y="363220"/>
                    <a:pt x="67310" y="361950"/>
                  </a:cubicBezTo>
                  <a:cubicBezTo>
                    <a:pt x="59690" y="361950"/>
                    <a:pt x="54610" y="355600"/>
                    <a:pt x="49530" y="345440"/>
                  </a:cubicBezTo>
                  <a:cubicBezTo>
                    <a:pt x="33020" y="317500"/>
                    <a:pt x="0" y="196850"/>
                    <a:pt x="8890" y="154940"/>
                  </a:cubicBezTo>
                  <a:cubicBezTo>
                    <a:pt x="13970" y="132080"/>
                    <a:pt x="31750" y="109220"/>
                    <a:pt x="44450" y="106680"/>
                  </a:cubicBezTo>
                  <a:cubicBezTo>
                    <a:pt x="53340" y="104140"/>
                    <a:pt x="66040" y="113030"/>
                    <a:pt x="69850" y="119380"/>
                  </a:cubicBezTo>
                  <a:cubicBezTo>
                    <a:pt x="73660" y="125730"/>
                    <a:pt x="69850" y="143510"/>
                    <a:pt x="69850" y="143510"/>
                  </a:cubicBezTo>
                </a:path>
              </a:pathLst>
            </a:custGeom>
            <a:solidFill>
              <a:srgbClr val="F4113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7" id="47"/>
          <p:cNvGrpSpPr/>
          <p:nvPr/>
        </p:nvGrpSpPr>
        <p:grpSpPr>
          <a:xfrm rot="0">
            <a:off x="3004185" y="1698308"/>
            <a:ext cx="237172" cy="445770"/>
            <a:chOff x="0" y="0"/>
            <a:chExt cx="316230" cy="59436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48260" y="45720"/>
              <a:ext cx="222250" cy="499110"/>
            </a:xfrm>
            <a:custGeom>
              <a:avLst/>
              <a:gdLst/>
              <a:ahLst/>
              <a:cxnLst/>
              <a:rect r="r" b="b" t="t" l="l"/>
              <a:pathLst>
                <a:path h="499110" w="222250">
                  <a:moveTo>
                    <a:pt x="53340" y="71120"/>
                  </a:moveTo>
                  <a:cubicBezTo>
                    <a:pt x="87630" y="302260"/>
                    <a:pt x="113030" y="345440"/>
                    <a:pt x="123190" y="386080"/>
                  </a:cubicBezTo>
                  <a:cubicBezTo>
                    <a:pt x="130810" y="419100"/>
                    <a:pt x="140970" y="457200"/>
                    <a:pt x="134620" y="476250"/>
                  </a:cubicBezTo>
                  <a:cubicBezTo>
                    <a:pt x="130810" y="486410"/>
                    <a:pt x="123190" y="496570"/>
                    <a:pt x="115570" y="497840"/>
                  </a:cubicBezTo>
                  <a:cubicBezTo>
                    <a:pt x="106680" y="499110"/>
                    <a:pt x="92710" y="494030"/>
                    <a:pt x="85090" y="482600"/>
                  </a:cubicBezTo>
                  <a:cubicBezTo>
                    <a:pt x="66040" y="455930"/>
                    <a:pt x="66040" y="349250"/>
                    <a:pt x="62230" y="293370"/>
                  </a:cubicBezTo>
                  <a:cubicBezTo>
                    <a:pt x="58420" y="250190"/>
                    <a:pt x="55880" y="215900"/>
                    <a:pt x="58420" y="177800"/>
                  </a:cubicBezTo>
                  <a:cubicBezTo>
                    <a:pt x="60960" y="139700"/>
                    <a:pt x="64770" y="92710"/>
                    <a:pt x="80010" y="62230"/>
                  </a:cubicBezTo>
                  <a:cubicBezTo>
                    <a:pt x="91440" y="38100"/>
                    <a:pt x="113030" y="11430"/>
                    <a:pt x="130810" y="5080"/>
                  </a:cubicBezTo>
                  <a:cubicBezTo>
                    <a:pt x="144780" y="0"/>
                    <a:pt x="161290" y="6350"/>
                    <a:pt x="172720" y="11430"/>
                  </a:cubicBezTo>
                  <a:cubicBezTo>
                    <a:pt x="182880" y="15240"/>
                    <a:pt x="193040" y="20320"/>
                    <a:pt x="199390" y="30480"/>
                  </a:cubicBezTo>
                  <a:cubicBezTo>
                    <a:pt x="209550" y="45720"/>
                    <a:pt x="209550" y="74930"/>
                    <a:pt x="212090" y="102870"/>
                  </a:cubicBezTo>
                  <a:cubicBezTo>
                    <a:pt x="215900" y="140970"/>
                    <a:pt x="222250" y="204470"/>
                    <a:pt x="217170" y="238760"/>
                  </a:cubicBezTo>
                  <a:cubicBezTo>
                    <a:pt x="213360" y="260350"/>
                    <a:pt x="207010" y="274320"/>
                    <a:pt x="199390" y="290830"/>
                  </a:cubicBezTo>
                  <a:cubicBezTo>
                    <a:pt x="191770" y="308610"/>
                    <a:pt x="186690" y="331470"/>
                    <a:pt x="171450" y="341630"/>
                  </a:cubicBezTo>
                  <a:cubicBezTo>
                    <a:pt x="152400" y="354330"/>
                    <a:pt x="105410" y="356870"/>
                    <a:pt x="88900" y="351790"/>
                  </a:cubicBezTo>
                  <a:cubicBezTo>
                    <a:pt x="80010" y="349250"/>
                    <a:pt x="74930" y="341630"/>
                    <a:pt x="72390" y="335280"/>
                  </a:cubicBezTo>
                  <a:cubicBezTo>
                    <a:pt x="69850" y="328930"/>
                    <a:pt x="74930" y="311150"/>
                    <a:pt x="76200" y="311150"/>
                  </a:cubicBezTo>
                  <a:cubicBezTo>
                    <a:pt x="77470" y="311150"/>
                    <a:pt x="74930" y="341630"/>
                    <a:pt x="76200" y="341630"/>
                  </a:cubicBezTo>
                  <a:cubicBezTo>
                    <a:pt x="77470" y="341630"/>
                    <a:pt x="76200" y="308610"/>
                    <a:pt x="83820" y="304800"/>
                  </a:cubicBezTo>
                  <a:cubicBezTo>
                    <a:pt x="91440" y="300990"/>
                    <a:pt x="114300" y="307340"/>
                    <a:pt x="119380" y="314960"/>
                  </a:cubicBezTo>
                  <a:cubicBezTo>
                    <a:pt x="123190" y="320040"/>
                    <a:pt x="123190" y="332740"/>
                    <a:pt x="119380" y="339090"/>
                  </a:cubicBezTo>
                  <a:cubicBezTo>
                    <a:pt x="115570" y="345440"/>
                    <a:pt x="106680" y="351790"/>
                    <a:pt x="99060" y="351790"/>
                  </a:cubicBezTo>
                  <a:cubicBezTo>
                    <a:pt x="92710" y="351790"/>
                    <a:pt x="82550" y="347980"/>
                    <a:pt x="77470" y="342900"/>
                  </a:cubicBezTo>
                  <a:cubicBezTo>
                    <a:pt x="72390" y="337820"/>
                    <a:pt x="71120" y="326390"/>
                    <a:pt x="72390" y="320040"/>
                  </a:cubicBezTo>
                  <a:cubicBezTo>
                    <a:pt x="73660" y="313690"/>
                    <a:pt x="82550" y="304800"/>
                    <a:pt x="88900" y="302260"/>
                  </a:cubicBezTo>
                  <a:cubicBezTo>
                    <a:pt x="95250" y="299720"/>
                    <a:pt x="107950" y="302260"/>
                    <a:pt x="113030" y="307340"/>
                  </a:cubicBezTo>
                  <a:cubicBezTo>
                    <a:pt x="118110" y="314960"/>
                    <a:pt x="119380" y="340360"/>
                    <a:pt x="113030" y="346710"/>
                  </a:cubicBezTo>
                  <a:cubicBezTo>
                    <a:pt x="106680" y="351790"/>
                    <a:pt x="85090" y="350520"/>
                    <a:pt x="78740" y="345440"/>
                  </a:cubicBezTo>
                  <a:cubicBezTo>
                    <a:pt x="72390" y="340360"/>
                    <a:pt x="68580" y="322580"/>
                    <a:pt x="73660" y="316230"/>
                  </a:cubicBezTo>
                  <a:cubicBezTo>
                    <a:pt x="80010" y="307340"/>
                    <a:pt x="115570" y="320040"/>
                    <a:pt x="130810" y="309880"/>
                  </a:cubicBezTo>
                  <a:cubicBezTo>
                    <a:pt x="148590" y="297180"/>
                    <a:pt x="160020" y="266700"/>
                    <a:pt x="166370" y="238760"/>
                  </a:cubicBezTo>
                  <a:cubicBezTo>
                    <a:pt x="173990" y="203200"/>
                    <a:pt x="166370" y="142240"/>
                    <a:pt x="161290" y="107950"/>
                  </a:cubicBezTo>
                  <a:cubicBezTo>
                    <a:pt x="157480" y="85090"/>
                    <a:pt x="151130" y="53340"/>
                    <a:pt x="144780" y="52070"/>
                  </a:cubicBezTo>
                  <a:cubicBezTo>
                    <a:pt x="139700" y="50800"/>
                    <a:pt x="134620" y="63500"/>
                    <a:pt x="129540" y="73660"/>
                  </a:cubicBezTo>
                  <a:cubicBezTo>
                    <a:pt x="120650" y="95250"/>
                    <a:pt x="111760" y="133350"/>
                    <a:pt x="109220" y="176530"/>
                  </a:cubicBezTo>
                  <a:cubicBezTo>
                    <a:pt x="105410" y="250190"/>
                    <a:pt x="153670" y="435610"/>
                    <a:pt x="134620" y="476250"/>
                  </a:cubicBezTo>
                  <a:cubicBezTo>
                    <a:pt x="127000" y="491490"/>
                    <a:pt x="111760" y="497840"/>
                    <a:pt x="102870" y="497840"/>
                  </a:cubicBezTo>
                  <a:cubicBezTo>
                    <a:pt x="96520" y="497840"/>
                    <a:pt x="90170" y="491490"/>
                    <a:pt x="85090" y="482600"/>
                  </a:cubicBezTo>
                  <a:cubicBezTo>
                    <a:pt x="76200" y="467360"/>
                    <a:pt x="82550" y="433070"/>
                    <a:pt x="74930" y="402590"/>
                  </a:cubicBezTo>
                  <a:cubicBezTo>
                    <a:pt x="64770" y="361950"/>
                    <a:pt x="38100" y="309880"/>
                    <a:pt x="25400" y="261620"/>
                  </a:cubicBezTo>
                  <a:cubicBezTo>
                    <a:pt x="13970" y="214630"/>
                    <a:pt x="3810" y="156210"/>
                    <a:pt x="2540" y="118110"/>
                  </a:cubicBezTo>
                  <a:cubicBezTo>
                    <a:pt x="1270" y="92710"/>
                    <a:pt x="0" y="64770"/>
                    <a:pt x="8890" y="54610"/>
                  </a:cubicBezTo>
                  <a:cubicBezTo>
                    <a:pt x="15240" y="46990"/>
                    <a:pt x="29210" y="44450"/>
                    <a:pt x="36830" y="46990"/>
                  </a:cubicBezTo>
                  <a:cubicBezTo>
                    <a:pt x="44450" y="49530"/>
                    <a:pt x="53340" y="71120"/>
                    <a:pt x="53340" y="71120"/>
                  </a:cubicBezTo>
                </a:path>
              </a:pathLst>
            </a:custGeom>
            <a:solidFill>
              <a:srgbClr val="F4113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9" id="49"/>
          <p:cNvGrpSpPr/>
          <p:nvPr/>
        </p:nvGrpSpPr>
        <p:grpSpPr>
          <a:xfrm rot="0">
            <a:off x="3188017" y="1489710"/>
            <a:ext cx="441007" cy="467678"/>
            <a:chOff x="0" y="0"/>
            <a:chExt cx="588010" cy="62357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48260" y="46990"/>
              <a:ext cx="490220" cy="532130"/>
            </a:xfrm>
            <a:custGeom>
              <a:avLst/>
              <a:gdLst/>
              <a:ahLst/>
              <a:cxnLst/>
              <a:rect r="r" b="b" t="t" l="l"/>
              <a:pathLst>
                <a:path h="532130" w="490220">
                  <a:moveTo>
                    <a:pt x="53340" y="48260"/>
                  </a:moveTo>
                  <a:cubicBezTo>
                    <a:pt x="62230" y="162560"/>
                    <a:pt x="154940" y="431800"/>
                    <a:pt x="160020" y="487680"/>
                  </a:cubicBezTo>
                  <a:cubicBezTo>
                    <a:pt x="161290" y="502920"/>
                    <a:pt x="162560" y="510540"/>
                    <a:pt x="157480" y="516890"/>
                  </a:cubicBezTo>
                  <a:cubicBezTo>
                    <a:pt x="151130" y="523240"/>
                    <a:pt x="132080" y="528320"/>
                    <a:pt x="124460" y="525780"/>
                  </a:cubicBezTo>
                  <a:cubicBezTo>
                    <a:pt x="118110" y="523240"/>
                    <a:pt x="110490" y="513080"/>
                    <a:pt x="110490" y="505460"/>
                  </a:cubicBezTo>
                  <a:cubicBezTo>
                    <a:pt x="110490" y="495300"/>
                    <a:pt x="129540" y="488950"/>
                    <a:pt x="138430" y="471170"/>
                  </a:cubicBezTo>
                  <a:cubicBezTo>
                    <a:pt x="154940" y="436880"/>
                    <a:pt x="161290" y="356870"/>
                    <a:pt x="180340" y="299720"/>
                  </a:cubicBezTo>
                  <a:cubicBezTo>
                    <a:pt x="200660" y="237490"/>
                    <a:pt x="242570" y="166370"/>
                    <a:pt x="260350" y="111760"/>
                  </a:cubicBezTo>
                  <a:cubicBezTo>
                    <a:pt x="274320" y="72390"/>
                    <a:pt x="273050" y="16510"/>
                    <a:pt x="287020" y="5080"/>
                  </a:cubicBezTo>
                  <a:cubicBezTo>
                    <a:pt x="293370" y="0"/>
                    <a:pt x="304800" y="0"/>
                    <a:pt x="311150" y="3810"/>
                  </a:cubicBezTo>
                  <a:cubicBezTo>
                    <a:pt x="317500" y="7620"/>
                    <a:pt x="325120" y="16510"/>
                    <a:pt x="325120" y="29210"/>
                  </a:cubicBezTo>
                  <a:cubicBezTo>
                    <a:pt x="326390" y="67310"/>
                    <a:pt x="237490" y="194310"/>
                    <a:pt x="222250" y="256540"/>
                  </a:cubicBezTo>
                  <a:cubicBezTo>
                    <a:pt x="213360" y="295910"/>
                    <a:pt x="209550" y="334010"/>
                    <a:pt x="217170" y="356870"/>
                  </a:cubicBezTo>
                  <a:cubicBezTo>
                    <a:pt x="222250" y="370840"/>
                    <a:pt x="231140" y="378460"/>
                    <a:pt x="242570" y="386080"/>
                  </a:cubicBezTo>
                  <a:cubicBezTo>
                    <a:pt x="255270" y="393700"/>
                    <a:pt x="275590" y="400050"/>
                    <a:pt x="292100" y="400050"/>
                  </a:cubicBezTo>
                  <a:cubicBezTo>
                    <a:pt x="308610" y="400050"/>
                    <a:pt x="325120" y="397510"/>
                    <a:pt x="342900" y="388620"/>
                  </a:cubicBezTo>
                  <a:cubicBezTo>
                    <a:pt x="369570" y="375920"/>
                    <a:pt x="414020" y="340360"/>
                    <a:pt x="429260" y="318770"/>
                  </a:cubicBezTo>
                  <a:cubicBezTo>
                    <a:pt x="438150" y="306070"/>
                    <a:pt x="434340" y="290830"/>
                    <a:pt x="440690" y="283210"/>
                  </a:cubicBezTo>
                  <a:cubicBezTo>
                    <a:pt x="445770" y="276860"/>
                    <a:pt x="453390" y="270510"/>
                    <a:pt x="461010" y="270510"/>
                  </a:cubicBezTo>
                  <a:cubicBezTo>
                    <a:pt x="469900" y="271780"/>
                    <a:pt x="487680" y="287020"/>
                    <a:pt x="488950" y="295910"/>
                  </a:cubicBezTo>
                  <a:cubicBezTo>
                    <a:pt x="490220" y="303530"/>
                    <a:pt x="483870" y="313690"/>
                    <a:pt x="477520" y="317500"/>
                  </a:cubicBezTo>
                  <a:cubicBezTo>
                    <a:pt x="471170" y="321310"/>
                    <a:pt x="459740" y="323850"/>
                    <a:pt x="453390" y="320040"/>
                  </a:cubicBezTo>
                  <a:cubicBezTo>
                    <a:pt x="445770" y="314960"/>
                    <a:pt x="436880" y="294640"/>
                    <a:pt x="439420" y="285750"/>
                  </a:cubicBezTo>
                  <a:cubicBezTo>
                    <a:pt x="441960" y="278130"/>
                    <a:pt x="459740" y="269240"/>
                    <a:pt x="467360" y="270510"/>
                  </a:cubicBezTo>
                  <a:cubicBezTo>
                    <a:pt x="474980" y="270510"/>
                    <a:pt x="483870" y="278130"/>
                    <a:pt x="486410" y="285750"/>
                  </a:cubicBezTo>
                  <a:cubicBezTo>
                    <a:pt x="490220" y="299720"/>
                    <a:pt x="480060" y="334010"/>
                    <a:pt x="464820" y="355600"/>
                  </a:cubicBezTo>
                  <a:cubicBezTo>
                    <a:pt x="444500" y="384810"/>
                    <a:pt x="394970" y="421640"/>
                    <a:pt x="360680" y="436880"/>
                  </a:cubicBezTo>
                  <a:cubicBezTo>
                    <a:pt x="335280" y="448310"/>
                    <a:pt x="311150" y="452120"/>
                    <a:pt x="285750" y="449580"/>
                  </a:cubicBezTo>
                  <a:cubicBezTo>
                    <a:pt x="259080" y="447040"/>
                    <a:pt x="223520" y="435610"/>
                    <a:pt x="203200" y="419100"/>
                  </a:cubicBezTo>
                  <a:cubicBezTo>
                    <a:pt x="185420" y="403860"/>
                    <a:pt x="172720" y="381000"/>
                    <a:pt x="166370" y="355600"/>
                  </a:cubicBezTo>
                  <a:cubicBezTo>
                    <a:pt x="158750" y="323850"/>
                    <a:pt x="162560" y="283210"/>
                    <a:pt x="173990" y="238760"/>
                  </a:cubicBezTo>
                  <a:cubicBezTo>
                    <a:pt x="191770" y="172720"/>
                    <a:pt x="254000" y="19050"/>
                    <a:pt x="287020" y="5080"/>
                  </a:cubicBezTo>
                  <a:cubicBezTo>
                    <a:pt x="299720" y="0"/>
                    <a:pt x="317500" y="7620"/>
                    <a:pt x="323850" y="17780"/>
                  </a:cubicBezTo>
                  <a:cubicBezTo>
                    <a:pt x="334010" y="33020"/>
                    <a:pt x="325120" y="66040"/>
                    <a:pt x="317500" y="102870"/>
                  </a:cubicBezTo>
                  <a:cubicBezTo>
                    <a:pt x="300990" y="181610"/>
                    <a:pt x="215900" y="387350"/>
                    <a:pt x="186690" y="455930"/>
                  </a:cubicBezTo>
                  <a:cubicBezTo>
                    <a:pt x="173990" y="485140"/>
                    <a:pt x="170180" y="505460"/>
                    <a:pt x="157480" y="516890"/>
                  </a:cubicBezTo>
                  <a:cubicBezTo>
                    <a:pt x="148590" y="524510"/>
                    <a:pt x="135890" y="532130"/>
                    <a:pt x="124460" y="525780"/>
                  </a:cubicBezTo>
                  <a:cubicBezTo>
                    <a:pt x="85090" y="502920"/>
                    <a:pt x="10160" y="175260"/>
                    <a:pt x="2540" y="95250"/>
                  </a:cubicBezTo>
                  <a:cubicBezTo>
                    <a:pt x="0" y="64770"/>
                    <a:pt x="0" y="43180"/>
                    <a:pt x="8890" y="31750"/>
                  </a:cubicBezTo>
                  <a:cubicBezTo>
                    <a:pt x="13970" y="25400"/>
                    <a:pt x="25400" y="21590"/>
                    <a:pt x="31750" y="22860"/>
                  </a:cubicBezTo>
                  <a:cubicBezTo>
                    <a:pt x="39370" y="25400"/>
                    <a:pt x="53340" y="48260"/>
                    <a:pt x="53340" y="48260"/>
                  </a:cubicBezTo>
                </a:path>
              </a:pathLst>
            </a:custGeom>
            <a:solidFill>
              <a:srgbClr val="F4113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1" id="51"/>
          <p:cNvGrpSpPr/>
          <p:nvPr/>
        </p:nvGrpSpPr>
        <p:grpSpPr>
          <a:xfrm rot="0">
            <a:off x="3525203" y="1504950"/>
            <a:ext cx="205740" cy="378142"/>
            <a:chOff x="0" y="0"/>
            <a:chExt cx="274320" cy="50419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49530" y="48260"/>
              <a:ext cx="177800" cy="410210"/>
            </a:xfrm>
            <a:custGeom>
              <a:avLst/>
              <a:gdLst/>
              <a:ahLst/>
              <a:cxnLst/>
              <a:rect r="r" b="b" t="t" l="l"/>
              <a:pathLst>
                <a:path h="410210" w="177800">
                  <a:moveTo>
                    <a:pt x="93980" y="52070"/>
                  </a:moveTo>
                  <a:cubicBezTo>
                    <a:pt x="74930" y="55880"/>
                    <a:pt x="71120" y="73660"/>
                    <a:pt x="68580" y="86360"/>
                  </a:cubicBezTo>
                  <a:cubicBezTo>
                    <a:pt x="66040" y="101600"/>
                    <a:pt x="63500" y="123190"/>
                    <a:pt x="66040" y="135890"/>
                  </a:cubicBezTo>
                  <a:cubicBezTo>
                    <a:pt x="67310" y="144780"/>
                    <a:pt x="69850" y="151130"/>
                    <a:pt x="76200" y="158750"/>
                  </a:cubicBezTo>
                  <a:cubicBezTo>
                    <a:pt x="88900" y="173990"/>
                    <a:pt x="133350" y="187960"/>
                    <a:pt x="149860" y="212090"/>
                  </a:cubicBezTo>
                  <a:cubicBezTo>
                    <a:pt x="167640" y="237490"/>
                    <a:pt x="177800" y="281940"/>
                    <a:pt x="173990" y="309880"/>
                  </a:cubicBezTo>
                  <a:cubicBezTo>
                    <a:pt x="170180" y="334010"/>
                    <a:pt x="153670" y="356870"/>
                    <a:pt x="135890" y="372110"/>
                  </a:cubicBezTo>
                  <a:cubicBezTo>
                    <a:pt x="119380" y="387350"/>
                    <a:pt x="91440" y="396240"/>
                    <a:pt x="71120" y="401320"/>
                  </a:cubicBezTo>
                  <a:cubicBezTo>
                    <a:pt x="53340" y="406400"/>
                    <a:pt x="30480" y="410210"/>
                    <a:pt x="19050" y="405130"/>
                  </a:cubicBezTo>
                  <a:cubicBezTo>
                    <a:pt x="11430" y="402590"/>
                    <a:pt x="5080" y="393700"/>
                    <a:pt x="2540" y="387350"/>
                  </a:cubicBezTo>
                  <a:cubicBezTo>
                    <a:pt x="0" y="381000"/>
                    <a:pt x="1270" y="369570"/>
                    <a:pt x="6350" y="364490"/>
                  </a:cubicBezTo>
                  <a:cubicBezTo>
                    <a:pt x="11430" y="358140"/>
                    <a:pt x="29210" y="354330"/>
                    <a:pt x="36830" y="356870"/>
                  </a:cubicBezTo>
                  <a:cubicBezTo>
                    <a:pt x="43180" y="359410"/>
                    <a:pt x="49530" y="369570"/>
                    <a:pt x="50800" y="375920"/>
                  </a:cubicBezTo>
                  <a:cubicBezTo>
                    <a:pt x="52070" y="383540"/>
                    <a:pt x="49530" y="393700"/>
                    <a:pt x="44450" y="398780"/>
                  </a:cubicBezTo>
                  <a:cubicBezTo>
                    <a:pt x="38100" y="403860"/>
                    <a:pt x="21590" y="406400"/>
                    <a:pt x="13970" y="402590"/>
                  </a:cubicBezTo>
                  <a:cubicBezTo>
                    <a:pt x="7620" y="400050"/>
                    <a:pt x="1270" y="389890"/>
                    <a:pt x="1270" y="382270"/>
                  </a:cubicBezTo>
                  <a:cubicBezTo>
                    <a:pt x="1270" y="375920"/>
                    <a:pt x="3810" y="367030"/>
                    <a:pt x="10160" y="360680"/>
                  </a:cubicBezTo>
                  <a:cubicBezTo>
                    <a:pt x="24130" y="349250"/>
                    <a:pt x="78740" y="349250"/>
                    <a:pt x="97790" y="337820"/>
                  </a:cubicBezTo>
                  <a:cubicBezTo>
                    <a:pt x="110490" y="330200"/>
                    <a:pt x="119380" y="322580"/>
                    <a:pt x="123190" y="311150"/>
                  </a:cubicBezTo>
                  <a:cubicBezTo>
                    <a:pt x="128270" y="295910"/>
                    <a:pt x="125730" y="269240"/>
                    <a:pt x="115570" y="250190"/>
                  </a:cubicBezTo>
                  <a:cubicBezTo>
                    <a:pt x="101600" y="226060"/>
                    <a:pt x="50800" y="210820"/>
                    <a:pt x="34290" y="187960"/>
                  </a:cubicBezTo>
                  <a:cubicBezTo>
                    <a:pt x="21590" y="171450"/>
                    <a:pt x="17780" y="152400"/>
                    <a:pt x="15240" y="134620"/>
                  </a:cubicBezTo>
                  <a:cubicBezTo>
                    <a:pt x="12700" y="116840"/>
                    <a:pt x="13970" y="97790"/>
                    <a:pt x="17780" y="80010"/>
                  </a:cubicBezTo>
                  <a:cubicBezTo>
                    <a:pt x="21590" y="60960"/>
                    <a:pt x="30480" y="34290"/>
                    <a:pt x="41910" y="21590"/>
                  </a:cubicBezTo>
                  <a:cubicBezTo>
                    <a:pt x="50800" y="11430"/>
                    <a:pt x="64770" y="5080"/>
                    <a:pt x="76200" y="2540"/>
                  </a:cubicBezTo>
                  <a:cubicBezTo>
                    <a:pt x="87630" y="0"/>
                    <a:pt x="105410" y="1270"/>
                    <a:pt x="111760" y="7620"/>
                  </a:cubicBezTo>
                  <a:cubicBezTo>
                    <a:pt x="118110" y="13970"/>
                    <a:pt x="119380" y="34290"/>
                    <a:pt x="115570" y="41910"/>
                  </a:cubicBezTo>
                  <a:cubicBezTo>
                    <a:pt x="111760" y="48260"/>
                    <a:pt x="93980" y="52070"/>
                    <a:pt x="93980" y="52070"/>
                  </a:cubicBezTo>
                </a:path>
              </a:pathLst>
            </a:custGeom>
            <a:solidFill>
              <a:srgbClr val="F41132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08447" y="5630305"/>
            <a:ext cx="10471105" cy="8646640"/>
            <a:chOff x="0" y="0"/>
            <a:chExt cx="13961474" cy="115288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107442" y="0"/>
              <a:ext cx="7854032" cy="11528854"/>
            </a:xfrm>
            <a:custGeom>
              <a:avLst/>
              <a:gdLst/>
              <a:ahLst/>
              <a:cxnLst/>
              <a:rect r="r" b="b" t="t" l="l"/>
              <a:pathLst>
                <a:path h="11528854" w="7854032">
                  <a:moveTo>
                    <a:pt x="0" y="0"/>
                  </a:moveTo>
                  <a:lnTo>
                    <a:pt x="7854032" y="0"/>
                  </a:lnTo>
                  <a:lnTo>
                    <a:pt x="7854032" y="11528854"/>
                  </a:lnTo>
                  <a:lnTo>
                    <a:pt x="0" y="11528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800917" y="278027"/>
              <a:ext cx="578815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5788152">
                  <a:moveTo>
                    <a:pt x="0" y="0"/>
                  </a:moveTo>
                  <a:lnTo>
                    <a:pt x="5788152" y="0"/>
                  </a:lnTo>
                  <a:lnTo>
                    <a:pt x="578815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278027"/>
              <a:ext cx="3474994" cy="9823306"/>
            </a:xfrm>
            <a:custGeom>
              <a:avLst/>
              <a:gdLst/>
              <a:ahLst/>
              <a:cxnLst/>
              <a:rect r="r" b="b" t="t" l="l"/>
              <a:pathLst>
                <a:path h="9823306" w="3474994">
                  <a:moveTo>
                    <a:pt x="0" y="0"/>
                  </a:moveTo>
                  <a:lnTo>
                    <a:pt x="3474994" y="0"/>
                  </a:lnTo>
                  <a:lnTo>
                    <a:pt x="3474994" y="9823305"/>
                  </a:lnTo>
                  <a:lnTo>
                    <a:pt x="0" y="9823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19050" y="2579914"/>
            <a:ext cx="933451" cy="4643370"/>
            <a:chOff x="0" y="0"/>
            <a:chExt cx="1244602" cy="61911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4600" cy="6191123"/>
            </a:xfrm>
            <a:custGeom>
              <a:avLst/>
              <a:gdLst/>
              <a:ahLst/>
              <a:cxnLst/>
              <a:rect r="r" b="b" t="t" l="l"/>
              <a:pathLst>
                <a:path h="6191123" w="1244600">
                  <a:moveTo>
                    <a:pt x="0" y="0"/>
                  </a:moveTo>
                  <a:lnTo>
                    <a:pt x="1244600" y="0"/>
                  </a:lnTo>
                  <a:lnTo>
                    <a:pt x="1244600" y="6191123"/>
                  </a:lnTo>
                  <a:lnTo>
                    <a:pt x="0" y="6191123"/>
                  </a:lnTo>
                  <a:close/>
                </a:path>
              </a:pathLst>
            </a:custGeom>
            <a:solidFill>
              <a:srgbClr val="C04C4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0" t="0" r="-25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9525" y="0"/>
            <a:ext cx="18307050" cy="722767"/>
          </a:xfrm>
          <a:custGeom>
            <a:avLst/>
            <a:gdLst/>
            <a:ahLst/>
            <a:cxnLst/>
            <a:rect r="r" b="b" t="t" l="l"/>
            <a:pathLst>
              <a:path h="722767" w="18307050">
                <a:moveTo>
                  <a:pt x="0" y="0"/>
                </a:moveTo>
                <a:lnTo>
                  <a:pt x="18307050" y="0"/>
                </a:lnTo>
                <a:lnTo>
                  <a:pt x="18307050" y="722767"/>
                </a:lnTo>
                <a:lnTo>
                  <a:pt x="0" y="7227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1933875">
            <a:off x="7782891" y="2059258"/>
            <a:ext cx="5092887" cy="3534970"/>
          </a:xfrm>
          <a:custGeom>
            <a:avLst/>
            <a:gdLst/>
            <a:ahLst/>
            <a:cxnLst/>
            <a:rect r="r" b="b" t="t" l="l"/>
            <a:pathLst>
              <a:path h="3534970" w="5092887">
                <a:moveTo>
                  <a:pt x="5092887" y="0"/>
                </a:moveTo>
                <a:lnTo>
                  <a:pt x="0" y="0"/>
                </a:lnTo>
                <a:lnTo>
                  <a:pt x="0" y="3534969"/>
                </a:lnTo>
                <a:lnTo>
                  <a:pt x="5092887" y="3534969"/>
                </a:lnTo>
                <a:lnTo>
                  <a:pt x="509288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35987" y="2579914"/>
            <a:ext cx="5192177" cy="4114800"/>
          </a:xfrm>
          <a:custGeom>
            <a:avLst/>
            <a:gdLst/>
            <a:ahLst/>
            <a:cxnLst/>
            <a:rect r="r" b="b" t="t" l="l"/>
            <a:pathLst>
              <a:path h="4114800" w="5192177">
                <a:moveTo>
                  <a:pt x="0" y="0"/>
                </a:moveTo>
                <a:lnTo>
                  <a:pt x="5192176" y="0"/>
                </a:lnTo>
                <a:lnTo>
                  <a:pt x="51921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2540614" y="3237522"/>
            <a:ext cx="5052227" cy="3328154"/>
          </a:xfrm>
          <a:custGeom>
            <a:avLst/>
            <a:gdLst/>
            <a:ahLst/>
            <a:cxnLst/>
            <a:rect r="r" b="b" t="t" l="l"/>
            <a:pathLst>
              <a:path h="3328154" w="5052227">
                <a:moveTo>
                  <a:pt x="5052226" y="0"/>
                </a:moveTo>
                <a:lnTo>
                  <a:pt x="0" y="0"/>
                </a:lnTo>
                <a:lnTo>
                  <a:pt x="0" y="3328155"/>
                </a:lnTo>
                <a:lnTo>
                  <a:pt x="5052226" y="3328155"/>
                </a:lnTo>
                <a:lnTo>
                  <a:pt x="5052226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169664" y="9676202"/>
            <a:ext cx="3931920" cy="47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1392046"/>
            <a:ext cx="16230600" cy="72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800">
                <a:solidFill>
                  <a:srgbClr val="404040"/>
                </a:solidFill>
                <a:latin typeface="Poppins Bold"/>
              </a:rPr>
              <a:t>CODE-SWITCHING (CS) TYPES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41009" y="3208947"/>
            <a:ext cx="3382131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</a:rPr>
              <a:t>Saya pergi ke kedai, tetapi terlupa dompet </a:t>
            </a:r>
            <a:r>
              <a:rPr lang="en-US" sz="2799">
                <a:solidFill>
                  <a:srgbClr val="000000"/>
                </a:solidFill>
                <a:latin typeface="Poppins Bold"/>
              </a:rPr>
              <a:t>di </a:t>
            </a:r>
            <a:r>
              <a:rPr lang="en-US" sz="2799">
                <a:solidFill>
                  <a:srgbClr val="000000"/>
                </a:solidFill>
                <a:latin typeface="Poppins"/>
              </a:rPr>
              <a:t>rumah.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26043" y="4695825"/>
            <a:ext cx="338213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</a:rPr>
              <a:t>Intra-word CS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52188" y="3214377"/>
            <a:ext cx="3382131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Poppins"/>
              </a:rPr>
              <a:t>Inter-sentential CS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Poppins"/>
              </a:rPr>
              <a:t>vs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</a:rPr>
              <a:t>Intra-sentential CS</a:t>
            </a:r>
          </a:p>
        </p:txBody>
      </p:sp>
      <p:sp>
        <p:nvSpPr>
          <p:cNvPr name="TextBox 20" id="20"/>
          <p:cNvSpPr txBox="true"/>
          <p:nvPr/>
        </p:nvSpPr>
        <p:spPr>
          <a:xfrm rot="-5400000">
            <a:off x="-2207486" y="4545820"/>
            <a:ext cx="5090157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CODE-SWITCHING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08447" y="5630305"/>
            <a:ext cx="10471105" cy="8646640"/>
            <a:chOff x="0" y="0"/>
            <a:chExt cx="13961474" cy="115288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107442" y="0"/>
              <a:ext cx="7854032" cy="11528854"/>
            </a:xfrm>
            <a:custGeom>
              <a:avLst/>
              <a:gdLst/>
              <a:ahLst/>
              <a:cxnLst/>
              <a:rect r="r" b="b" t="t" l="l"/>
              <a:pathLst>
                <a:path h="11528854" w="7854032">
                  <a:moveTo>
                    <a:pt x="0" y="0"/>
                  </a:moveTo>
                  <a:lnTo>
                    <a:pt x="7854032" y="0"/>
                  </a:lnTo>
                  <a:lnTo>
                    <a:pt x="7854032" y="11528854"/>
                  </a:lnTo>
                  <a:lnTo>
                    <a:pt x="0" y="11528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800917" y="278027"/>
              <a:ext cx="578815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5788152">
                  <a:moveTo>
                    <a:pt x="0" y="0"/>
                  </a:moveTo>
                  <a:lnTo>
                    <a:pt x="5788152" y="0"/>
                  </a:lnTo>
                  <a:lnTo>
                    <a:pt x="578815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278027"/>
              <a:ext cx="3474994" cy="9823306"/>
            </a:xfrm>
            <a:custGeom>
              <a:avLst/>
              <a:gdLst/>
              <a:ahLst/>
              <a:cxnLst/>
              <a:rect r="r" b="b" t="t" l="l"/>
              <a:pathLst>
                <a:path h="9823306" w="3474994">
                  <a:moveTo>
                    <a:pt x="0" y="0"/>
                  </a:moveTo>
                  <a:lnTo>
                    <a:pt x="3474994" y="0"/>
                  </a:lnTo>
                  <a:lnTo>
                    <a:pt x="3474994" y="9823305"/>
                  </a:lnTo>
                  <a:lnTo>
                    <a:pt x="0" y="9823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19050" y="2579914"/>
            <a:ext cx="933451" cy="4643370"/>
            <a:chOff x="0" y="0"/>
            <a:chExt cx="1244602" cy="61911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4600" cy="6191123"/>
            </a:xfrm>
            <a:custGeom>
              <a:avLst/>
              <a:gdLst/>
              <a:ahLst/>
              <a:cxnLst/>
              <a:rect r="r" b="b" t="t" l="l"/>
              <a:pathLst>
                <a:path h="6191123" w="1244600">
                  <a:moveTo>
                    <a:pt x="0" y="0"/>
                  </a:moveTo>
                  <a:lnTo>
                    <a:pt x="1244600" y="0"/>
                  </a:lnTo>
                  <a:lnTo>
                    <a:pt x="1244600" y="6191123"/>
                  </a:lnTo>
                  <a:lnTo>
                    <a:pt x="0" y="6191123"/>
                  </a:lnTo>
                  <a:close/>
                </a:path>
              </a:pathLst>
            </a:custGeom>
            <a:solidFill>
              <a:srgbClr val="C04C4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0" t="0" r="-25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9525" y="0"/>
            <a:ext cx="18307050" cy="722767"/>
          </a:xfrm>
          <a:custGeom>
            <a:avLst/>
            <a:gdLst/>
            <a:ahLst/>
            <a:cxnLst/>
            <a:rect r="r" b="b" t="t" l="l"/>
            <a:pathLst>
              <a:path h="722767" w="18307050">
                <a:moveTo>
                  <a:pt x="0" y="0"/>
                </a:moveTo>
                <a:lnTo>
                  <a:pt x="18307050" y="0"/>
                </a:lnTo>
                <a:lnTo>
                  <a:pt x="18307050" y="722767"/>
                </a:lnTo>
                <a:lnTo>
                  <a:pt x="0" y="7227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1933875">
            <a:off x="7782891" y="2059258"/>
            <a:ext cx="5092887" cy="3534970"/>
          </a:xfrm>
          <a:custGeom>
            <a:avLst/>
            <a:gdLst/>
            <a:ahLst/>
            <a:cxnLst/>
            <a:rect r="r" b="b" t="t" l="l"/>
            <a:pathLst>
              <a:path h="3534970" w="5092887">
                <a:moveTo>
                  <a:pt x="5092887" y="0"/>
                </a:moveTo>
                <a:lnTo>
                  <a:pt x="0" y="0"/>
                </a:lnTo>
                <a:lnTo>
                  <a:pt x="0" y="3534969"/>
                </a:lnTo>
                <a:lnTo>
                  <a:pt x="5092887" y="3534969"/>
                </a:lnTo>
                <a:lnTo>
                  <a:pt x="509288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35987" y="2579914"/>
            <a:ext cx="5192177" cy="4114800"/>
          </a:xfrm>
          <a:custGeom>
            <a:avLst/>
            <a:gdLst/>
            <a:ahLst/>
            <a:cxnLst/>
            <a:rect r="r" b="b" t="t" l="l"/>
            <a:pathLst>
              <a:path h="4114800" w="5192177">
                <a:moveTo>
                  <a:pt x="0" y="0"/>
                </a:moveTo>
                <a:lnTo>
                  <a:pt x="5192176" y="0"/>
                </a:lnTo>
                <a:lnTo>
                  <a:pt x="51921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2540614" y="3237522"/>
            <a:ext cx="5052227" cy="3328154"/>
          </a:xfrm>
          <a:custGeom>
            <a:avLst/>
            <a:gdLst/>
            <a:ahLst/>
            <a:cxnLst/>
            <a:rect r="r" b="b" t="t" l="l"/>
            <a:pathLst>
              <a:path h="3328154" w="5052227">
                <a:moveTo>
                  <a:pt x="5052226" y="0"/>
                </a:moveTo>
                <a:lnTo>
                  <a:pt x="0" y="0"/>
                </a:lnTo>
                <a:lnTo>
                  <a:pt x="0" y="3328155"/>
                </a:lnTo>
                <a:lnTo>
                  <a:pt x="5052226" y="3328155"/>
                </a:lnTo>
                <a:lnTo>
                  <a:pt x="5052226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169664" y="9676202"/>
            <a:ext cx="3931920" cy="47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1392046"/>
            <a:ext cx="16230600" cy="72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800">
                <a:solidFill>
                  <a:srgbClr val="404040"/>
                </a:solidFill>
                <a:latin typeface="Poppins Bold"/>
              </a:rPr>
              <a:t>CODE-SWITCHING (CS) TYPES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41009" y="3893550"/>
            <a:ext cx="338213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</a:rPr>
              <a:t>Calques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26043" y="4695825"/>
            <a:ext cx="338213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</a:rPr>
              <a:t>Intra-word CS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52188" y="3214377"/>
            <a:ext cx="3382131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Poppins"/>
              </a:rPr>
              <a:t>Inter-sentential CS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Poppins"/>
              </a:rPr>
              <a:t>vs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</a:rPr>
              <a:t>Intra-sentential CS</a:t>
            </a:r>
          </a:p>
        </p:txBody>
      </p:sp>
      <p:sp>
        <p:nvSpPr>
          <p:cNvPr name="TextBox 20" id="20"/>
          <p:cNvSpPr txBox="true"/>
          <p:nvPr/>
        </p:nvSpPr>
        <p:spPr>
          <a:xfrm rot="-5400000">
            <a:off x="-2207486" y="4545820"/>
            <a:ext cx="5090157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CODE-SWITCHING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08447" y="5630305"/>
            <a:ext cx="10471105" cy="8646640"/>
            <a:chOff x="0" y="0"/>
            <a:chExt cx="13961474" cy="115288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107442" y="0"/>
              <a:ext cx="7854032" cy="11528854"/>
            </a:xfrm>
            <a:custGeom>
              <a:avLst/>
              <a:gdLst/>
              <a:ahLst/>
              <a:cxnLst/>
              <a:rect r="r" b="b" t="t" l="l"/>
              <a:pathLst>
                <a:path h="11528854" w="7854032">
                  <a:moveTo>
                    <a:pt x="0" y="0"/>
                  </a:moveTo>
                  <a:lnTo>
                    <a:pt x="7854032" y="0"/>
                  </a:lnTo>
                  <a:lnTo>
                    <a:pt x="7854032" y="11528854"/>
                  </a:lnTo>
                  <a:lnTo>
                    <a:pt x="0" y="11528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800917" y="278027"/>
              <a:ext cx="578815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5788152">
                  <a:moveTo>
                    <a:pt x="0" y="0"/>
                  </a:moveTo>
                  <a:lnTo>
                    <a:pt x="5788152" y="0"/>
                  </a:lnTo>
                  <a:lnTo>
                    <a:pt x="578815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278027"/>
              <a:ext cx="3474994" cy="9823306"/>
            </a:xfrm>
            <a:custGeom>
              <a:avLst/>
              <a:gdLst/>
              <a:ahLst/>
              <a:cxnLst/>
              <a:rect r="r" b="b" t="t" l="l"/>
              <a:pathLst>
                <a:path h="9823306" w="3474994">
                  <a:moveTo>
                    <a:pt x="0" y="0"/>
                  </a:moveTo>
                  <a:lnTo>
                    <a:pt x="3474994" y="0"/>
                  </a:lnTo>
                  <a:lnTo>
                    <a:pt x="3474994" y="9823305"/>
                  </a:lnTo>
                  <a:lnTo>
                    <a:pt x="0" y="9823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19050" y="2579914"/>
            <a:ext cx="933451" cy="4643370"/>
            <a:chOff x="0" y="0"/>
            <a:chExt cx="1244602" cy="61911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4600" cy="6191123"/>
            </a:xfrm>
            <a:custGeom>
              <a:avLst/>
              <a:gdLst/>
              <a:ahLst/>
              <a:cxnLst/>
              <a:rect r="r" b="b" t="t" l="l"/>
              <a:pathLst>
                <a:path h="6191123" w="1244600">
                  <a:moveTo>
                    <a:pt x="0" y="0"/>
                  </a:moveTo>
                  <a:lnTo>
                    <a:pt x="1244600" y="0"/>
                  </a:lnTo>
                  <a:lnTo>
                    <a:pt x="1244600" y="6191123"/>
                  </a:lnTo>
                  <a:lnTo>
                    <a:pt x="0" y="6191123"/>
                  </a:lnTo>
                  <a:close/>
                </a:path>
              </a:pathLst>
            </a:custGeom>
            <a:solidFill>
              <a:srgbClr val="C04C4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0" t="0" r="-25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9525" y="0"/>
            <a:ext cx="18307050" cy="722767"/>
          </a:xfrm>
          <a:custGeom>
            <a:avLst/>
            <a:gdLst/>
            <a:ahLst/>
            <a:cxnLst/>
            <a:rect r="r" b="b" t="t" l="l"/>
            <a:pathLst>
              <a:path h="722767" w="18307050">
                <a:moveTo>
                  <a:pt x="0" y="0"/>
                </a:moveTo>
                <a:lnTo>
                  <a:pt x="18307050" y="0"/>
                </a:lnTo>
                <a:lnTo>
                  <a:pt x="18307050" y="722767"/>
                </a:lnTo>
                <a:lnTo>
                  <a:pt x="0" y="7227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1933875">
            <a:off x="7782891" y="2059258"/>
            <a:ext cx="5092887" cy="3534970"/>
          </a:xfrm>
          <a:custGeom>
            <a:avLst/>
            <a:gdLst/>
            <a:ahLst/>
            <a:cxnLst/>
            <a:rect r="r" b="b" t="t" l="l"/>
            <a:pathLst>
              <a:path h="3534970" w="5092887">
                <a:moveTo>
                  <a:pt x="5092887" y="0"/>
                </a:moveTo>
                <a:lnTo>
                  <a:pt x="0" y="0"/>
                </a:lnTo>
                <a:lnTo>
                  <a:pt x="0" y="3534969"/>
                </a:lnTo>
                <a:lnTo>
                  <a:pt x="5092887" y="3534969"/>
                </a:lnTo>
                <a:lnTo>
                  <a:pt x="509288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35987" y="2579914"/>
            <a:ext cx="5192177" cy="4114800"/>
          </a:xfrm>
          <a:custGeom>
            <a:avLst/>
            <a:gdLst/>
            <a:ahLst/>
            <a:cxnLst/>
            <a:rect r="r" b="b" t="t" l="l"/>
            <a:pathLst>
              <a:path h="4114800" w="5192177">
                <a:moveTo>
                  <a:pt x="0" y="0"/>
                </a:moveTo>
                <a:lnTo>
                  <a:pt x="5192176" y="0"/>
                </a:lnTo>
                <a:lnTo>
                  <a:pt x="51921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2540614" y="3237522"/>
            <a:ext cx="5052227" cy="3328154"/>
          </a:xfrm>
          <a:custGeom>
            <a:avLst/>
            <a:gdLst/>
            <a:ahLst/>
            <a:cxnLst/>
            <a:rect r="r" b="b" t="t" l="l"/>
            <a:pathLst>
              <a:path h="3328154" w="5052227">
                <a:moveTo>
                  <a:pt x="5052226" y="0"/>
                </a:moveTo>
                <a:lnTo>
                  <a:pt x="0" y="0"/>
                </a:lnTo>
                <a:lnTo>
                  <a:pt x="0" y="3328155"/>
                </a:lnTo>
                <a:lnTo>
                  <a:pt x="5052226" y="3328155"/>
                </a:lnTo>
                <a:lnTo>
                  <a:pt x="5052226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169664" y="9676202"/>
            <a:ext cx="3931920" cy="47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1392046"/>
            <a:ext cx="16230600" cy="72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800">
                <a:solidFill>
                  <a:srgbClr val="404040"/>
                </a:solidFill>
                <a:latin typeface="Poppins Bold"/>
              </a:rPr>
              <a:t>CODE-SWITCHING (CS) TYPES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41009" y="3893550"/>
            <a:ext cx="338213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</a:rPr>
              <a:t>Calques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26043" y="4695825"/>
            <a:ext cx="338213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</a:rPr>
              <a:t>Intra-word CS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52188" y="3214377"/>
            <a:ext cx="3382131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Poppins"/>
              </a:rPr>
              <a:t>Inter-sentential CS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Poppins"/>
              </a:rPr>
              <a:t>vs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</a:rPr>
              <a:t>Intra-sentential CS</a:t>
            </a:r>
          </a:p>
        </p:txBody>
      </p:sp>
      <p:sp>
        <p:nvSpPr>
          <p:cNvPr name="TextBox 20" id="20"/>
          <p:cNvSpPr txBox="true"/>
          <p:nvPr/>
        </p:nvSpPr>
        <p:spPr>
          <a:xfrm rot="-5400000">
            <a:off x="-2207486" y="4545820"/>
            <a:ext cx="5090157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CODE-SWITCHING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2641009" y="2329353"/>
            <a:ext cx="13998229" cy="3843138"/>
            <a:chOff x="0" y="0"/>
            <a:chExt cx="18664305" cy="512418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664318" cy="5124196"/>
            </a:xfrm>
            <a:custGeom>
              <a:avLst/>
              <a:gdLst/>
              <a:ahLst/>
              <a:cxnLst/>
              <a:rect r="r" b="b" t="t" l="l"/>
              <a:pathLst>
                <a:path h="5124196" w="18664318">
                  <a:moveTo>
                    <a:pt x="0" y="0"/>
                  </a:moveTo>
                  <a:lnTo>
                    <a:pt x="18664318" y="0"/>
                  </a:lnTo>
                  <a:lnTo>
                    <a:pt x="18664318" y="5124196"/>
                  </a:lnTo>
                  <a:lnTo>
                    <a:pt x="0" y="51241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3399297" y="2564635"/>
            <a:ext cx="11856299" cy="318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2799">
                <a:solidFill>
                  <a:srgbClr val="595959"/>
                </a:solidFill>
                <a:latin typeface="Poppins Bold"/>
              </a:rPr>
              <a:t>Inter-sentential CS:</a:t>
            </a:r>
          </a:p>
          <a:p>
            <a:pPr algn="just">
              <a:lnSpc>
                <a:spcPts val="3780"/>
              </a:lnSpc>
            </a:pPr>
            <a:r>
              <a:rPr lang="en-US" sz="2100">
                <a:solidFill>
                  <a:srgbClr val="595959"/>
                </a:solidFill>
                <a:latin typeface="Poppins"/>
              </a:rPr>
              <a:t>Saya nak pergi ke kedai serbaneka [Malay structure], but forget my wallet at home [English structure].</a:t>
            </a:r>
          </a:p>
          <a:p>
            <a:pPr algn="just">
              <a:lnSpc>
                <a:spcPts val="5039"/>
              </a:lnSpc>
            </a:pPr>
            <a:r>
              <a:rPr lang="en-US" sz="2799">
                <a:solidFill>
                  <a:srgbClr val="595959"/>
                </a:solidFill>
                <a:latin typeface="Poppins Bold"/>
              </a:rPr>
              <a:t>Intra-sentential CS:</a:t>
            </a:r>
          </a:p>
          <a:p>
            <a:pPr algn="just">
              <a:lnSpc>
                <a:spcPts val="3780"/>
              </a:lnSpc>
            </a:pPr>
            <a:r>
              <a:rPr lang="en-US" sz="2100">
                <a:solidFill>
                  <a:srgbClr val="595959"/>
                </a:solidFill>
                <a:latin typeface="Poppins"/>
              </a:rPr>
              <a:t>I pesakit covid 19 and family sy buat swab test, tiada simptom demam, adakah mereka akan negative?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08447" y="5630305"/>
            <a:ext cx="10471105" cy="8646640"/>
            <a:chOff x="0" y="0"/>
            <a:chExt cx="13961474" cy="115288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107442" y="0"/>
              <a:ext cx="7854032" cy="11528854"/>
            </a:xfrm>
            <a:custGeom>
              <a:avLst/>
              <a:gdLst/>
              <a:ahLst/>
              <a:cxnLst/>
              <a:rect r="r" b="b" t="t" l="l"/>
              <a:pathLst>
                <a:path h="11528854" w="7854032">
                  <a:moveTo>
                    <a:pt x="0" y="0"/>
                  </a:moveTo>
                  <a:lnTo>
                    <a:pt x="7854032" y="0"/>
                  </a:lnTo>
                  <a:lnTo>
                    <a:pt x="7854032" y="11528854"/>
                  </a:lnTo>
                  <a:lnTo>
                    <a:pt x="0" y="11528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800917" y="278027"/>
              <a:ext cx="578815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5788152">
                  <a:moveTo>
                    <a:pt x="0" y="0"/>
                  </a:moveTo>
                  <a:lnTo>
                    <a:pt x="5788152" y="0"/>
                  </a:lnTo>
                  <a:lnTo>
                    <a:pt x="578815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278027"/>
              <a:ext cx="3474994" cy="9823306"/>
            </a:xfrm>
            <a:custGeom>
              <a:avLst/>
              <a:gdLst/>
              <a:ahLst/>
              <a:cxnLst/>
              <a:rect r="r" b="b" t="t" l="l"/>
              <a:pathLst>
                <a:path h="9823306" w="3474994">
                  <a:moveTo>
                    <a:pt x="0" y="0"/>
                  </a:moveTo>
                  <a:lnTo>
                    <a:pt x="3474994" y="0"/>
                  </a:lnTo>
                  <a:lnTo>
                    <a:pt x="3474994" y="9823305"/>
                  </a:lnTo>
                  <a:lnTo>
                    <a:pt x="0" y="9823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19050" y="2579914"/>
            <a:ext cx="933451" cy="4643370"/>
            <a:chOff x="0" y="0"/>
            <a:chExt cx="1244602" cy="61911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4600" cy="6191123"/>
            </a:xfrm>
            <a:custGeom>
              <a:avLst/>
              <a:gdLst/>
              <a:ahLst/>
              <a:cxnLst/>
              <a:rect r="r" b="b" t="t" l="l"/>
              <a:pathLst>
                <a:path h="6191123" w="1244600">
                  <a:moveTo>
                    <a:pt x="0" y="0"/>
                  </a:moveTo>
                  <a:lnTo>
                    <a:pt x="1244600" y="0"/>
                  </a:lnTo>
                  <a:lnTo>
                    <a:pt x="1244600" y="6191123"/>
                  </a:lnTo>
                  <a:lnTo>
                    <a:pt x="0" y="6191123"/>
                  </a:lnTo>
                  <a:close/>
                </a:path>
              </a:pathLst>
            </a:custGeom>
            <a:solidFill>
              <a:srgbClr val="C04C4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0" t="0" r="-25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9525" y="0"/>
            <a:ext cx="18307050" cy="722767"/>
          </a:xfrm>
          <a:custGeom>
            <a:avLst/>
            <a:gdLst/>
            <a:ahLst/>
            <a:cxnLst/>
            <a:rect r="r" b="b" t="t" l="l"/>
            <a:pathLst>
              <a:path h="722767" w="18307050">
                <a:moveTo>
                  <a:pt x="0" y="0"/>
                </a:moveTo>
                <a:lnTo>
                  <a:pt x="18307050" y="0"/>
                </a:lnTo>
                <a:lnTo>
                  <a:pt x="18307050" y="722767"/>
                </a:lnTo>
                <a:lnTo>
                  <a:pt x="0" y="7227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1933875">
            <a:off x="7782891" y="2059258"/>
            <a:ext cx="5092887" cy="3534970"/>
          </a:xfrm>
          <a:custGeom>
            <a:avLst/>
            <a:gdLst/>
            <a:ahLst/>
            <a:cxnLst/>
            <a:rect r="r" b="b" t="t" l="l"/>
            <a:pathLst>
              <a:path h="3534970" w="5092887">
                <a:moveTo>
                  <a:pt x="5092887" y="0"/>
                </a:moveTo>
                <a:lnTo>
                  <a:pt x="0" y="0"/>
                </a:lnTo>
                <a:lnTo>
                  <a:pt x="0" y="3534969"/>
                </a:lnTo>
                <a:lnTo>
                  <a:pt x="5092887" y="3534969"/>
                </a:lnTo>
                <a:lnTo>
                  <a:pt x="509288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35987" y="2579914"/>
            <a:ext cx="5192177" cy="4114800"/>
          </a:xfrm>
          <a:custGeom>
            <a:avLst/>
            <a:gdLst/>
            <a:ahLst/>
            <a:cxnLst/>
            <a:rect r="r" b="b" t="t" l="l"/>
            <a:pathLst>
              <a:path h="4114800" w="5192177">
                <a:moveTo>
                  <a:pt x="0" y="0"/>
                </a:moveTo>
                <a:lnTo>
                  <a:pt x="5192176" y="0"/>
                </a:lnTo>
                <a:lnTo>
                  <a:pt x="51921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2540614" y="3237522"/>
            <a:ext cx="5052227" cy="3328154"/>
          </a:xfrm>
          <a:custGeom>
            <a:avLst/>
            <a:gdLst/>
            <a:ahLst/>
            <a:cxnLst/>
            <a:rect r="r" b="b" t="t" l="l"/>
            <a:pathLst>
              <a:path h="3328154" w="5052227">
                <a:moveTo>
                  <a:pt x="5052226" y="0"/>
                </a:moveTo>
                <a:lnTo>
                  <a:pt x="0" y="0"/>
                </a:lnTo>
                <a:lnTo>
                  <a:pt x="0" y="3328155"/>
                </a:lnTo>
                <a:lnTo>
                  <a:pt x="5052226" y="3328155"/>
                </a:lnTo>
                <a:lnTo>
                  <a:pt x="5052226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169664" y="9676202"/>
            <a:ext cx="3931920" cy="47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1392046"/>
            <a:ext cx="16230600" cy="72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800">
                <a:solidFill>
                  <a:srgbClr val="404040"/>
                </a:solidFill>
                <a:latin typeface="Poppins Bold"/>
              </a:rPr>
              <a:t>CODE-SWITCHING (CS) TYPES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41009" y="3893550"/>
            <a:ext cx="338213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</a:rPr>
              <a:t>Calques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26043" y="4695825"/>
            <a:ext cx="338213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</a:rPr>
              <a:t>Intra-word CS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52188" y="3214377"/>
            <a:ext cx="3382131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Poppins"/>
              </a:rPr>
              <a:t>Inter-sentential CS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Poppins"/>
              </a:rPr>
              <a:t>vs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</a:rPr>
              <a:t>Intra-sentential CS</a:t>
            </a:r>
          </a:p>
        </p:txBody>
      </p:sp>
      <p:sp>
        <p:nvSpPr>
          <p:cNvPr name="TextBox 20" id="20"/>
          <p:cNvSpPr txBox="true"/>
          <p:nvPr/>
        </p:nvSpPr>
        <p:spPr>
          <a:xfrm rot="-5400000">
            <a:off x="-2207486" y="4545820"/>
            <a:ext cx="5090157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CODE-SWITCHING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E22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" y="1372642"/>
            <a:ext cx="24251513" cy="24251513"/>
          </a:xfrm>
          <a:custGeom>
            <a:avLst/>
            <a:gdLst/>
            <a:ahLst/>
            <a:cxnLst/>
            <a:rect r="r" b="b" t="t" l="l"/>
            <a:pathLst>
              <a:path h="24251513" w="24251513">
                <a:moveTo>
                  <a:pt x="0" y="0"/>
                </a:moveTo>
                <a:lnTo>
                  <a:pt x="24251513" y="0"/>
                </a:lnTo>
                <a:lnTo>
                  <a:pt x="24251513" y="24251513"/>
                </a:lnTo>
                <a:lnTo>
                  <a:pt x="0" y="24251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940142" y="0"/>
            <a:ext cx="6547756" cy="10287000"/>
            <a:chOff x="0" y="0"/>
            <a:chExt cx="8730342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730361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8730361">
                  <a:moveTo>
                    <a:pt x="0" y="0"/>
                  </a:moveTo>
                  <a:lnTo>
                    <a:pt x="8730361" y="0"/>
                  </a:lnTo>
                  <a:lnTo>
                    <a:pt x="8730361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753524" y="9006025"/>
            <a:ext cx="920989" cy="112661"/>
          </a:xfrm>
          <a:custGeom>
            <a:avLst/>
            <a:gdLst/>
            <a:ahLst/>
            <a:cxnLst/>
            <a:rect r="r" b="b" t="t" l="l"/>
            <a:pathLst>
              <a:path h="112661" w="920989">
                <a:moveTo>
                  <a:pt x="0" y="0"/>
                </a:moveTo>
                <a:lnTo>
                  <a:pt x="920989" y="0"/>
                </a:lnTo>
                <a:lnTo>
                  <a:pt x="920989" y="112661"/>
                </a:lnTo>
                <a:lnTo>
                  <a:pt x="0" y="112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67342" y="2840831"/>
            <a:ext cx="16074031" cy="18222788"/>
          </a:xfrm>
          <a:custGeom>
            <a:avLst/>
            <a:gdLst/>
            <a:ahLst/>
            <a:cxnLst/>
            <a:rect r="r" b="b" t="t" l="l"/>
            <a:pathLst>
              <a:path h="18222788" w="16074031">
                <a:moveTo>
                  <a:pt x="0" y="0"/>
                </a:moveTo>
                <a:lnTo>
                  <a:pt x="16074031" y="0"/>
                </a:lnTo>
                <a:lnTo>
                  <a:pt x="16074031" y="18222787"/>
                </a:lnTo>
                <a:lnTo>
                  <a:pt x="0" y="182227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94275" y="3379988"/>
            <a:ext cx="9375457" cy="176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80"/>
              </a:lnSpc>
            </a:pPr>
            <a:r>
              <a:rPr lang="en-US" sz="8100">
                <a:solidFill>
                  <a:srgbClr val="222A35"/>
                </a:solidFill>
                <a:latin typeface="Poppins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5578" y="5737929"/>
            <a:ext cx="5134452" cy="13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1650">
                <a:solidFill>
                  <a:srgbClr val="E7D7C1"/>
                </a:solidFill>
                <a:latin typeface="Poppins Bold"/>
              </a:rPr>
              <a:t>Suitable for all categories business and personal presentation farmers ensure that we will bring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08447" y="5630305"/>
            <a:ext cx="10471105" cy="8646640"/>
            <a:chOff x="0" y="0"/>
            <a:chExt cx="13961474" cy="115288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107442" y="0"/>
              <a:ext cx="7854032" cy="11528854"/>
            </a:xfrm>
            <a:custGeom>
              <a:avLst/>
              <a:gdLst/>
              <a:ahLst/>
              <a:cxnLst/>
              <a:rect r="r" b="b" t="t" l="l"/>
              <a:pathLst>
                <a:path h="11528854" w="7854032">
                  <a:moveTo>
                    <a:pt x="0" y="0"/>
                  </a:moveTo>
                  <a:lnTo>
                    <a:pt x="7854032" y="0"/>
                  </a:lnTo>
                  <a:lnTo>
                    <a:pt x="7854032" y="11528854"/>
                  </a:lnTo>
                  <a:lnTo>
                    <a:pt x="0" y="11528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800917" y="278027"/>
              <a:ext cx="578815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5788152">
                  <a:moveTo>
                    <a:pt x="0" y="0"/>
                  </a:moveTo>
                  <a:lnTo>
                    <a:pt x="5788152" y="0"/>
                  </a:lnTo>
                  <a:lnTo>
                    <a:pt x="578815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278027"/>
              <a:ext cx="3474994" cy="9823306"/>
            </a:xfrm>
            <a:custGeom>
              <a:avLst/>
              <a:gdLst/>
              <a:ahLst/>
              <a:cxnLst/>
              <a:rect r="r" b="b" t="t" l="l"/>
              <a:pathLst>
                <a:path h="9823306" w="3474994">
                  <a:moveTo>
                    <a:pt x="0" y="0"/>
                  </a:moveTo>
                  <a:lnTo>
                    <a:pt x="3474994" y="0"/>
                  </a:lnTo>
                  <a:lnTo>
                    <a:pt x="3474994" y="9823305"/>
                  </a:lnTo>
                  <a:lnTo>
                    <a:pt x="0" y="9823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19050" y="2579914"/>
            <a:ext cx="933451" cy="4643370"/>
            <a:chOff x="0" y="0"/>
            <a:chExt cx="1244602" cy="61911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4600" cy="6191123"/>
            </a:xfrm>
            <a:custGeom>
              <a:avLst/>
              <a:gdLst/>
              <a:ahLst/>
              <a:cxnLst/>
              <a:rect r="r" b="b" t="t" l="l"/>
              <a:pathLst>
                <a:path h="6191123" w="1244600">
                  <a:moveTo>
                    <a:pt x="0" y="0"/>
                  </a:moveTo>
                  <a:lnTo>
                    <a:pt x="1244600" y="0"/>
                  </a:lnTo>
                  <a:lnTo>
                    <a:pt x="1244600" y="6191123"/>
                  </a:lnTo>
                  <a:lnTo>
                    <a:pt x="0" y="6191123"/>
                  </a:lnTo>
                  <a:close/>
                </a:path>
              </a:pathLst>
            </a:custGeom>
            <a:solidFill>
              <a:srgbClr val="C04C4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0" t="0" r="-25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9525" y="0"/>
            <a:ext cx="18307050" cy="722767"/>
          </a:xfrm>
          <a:custGeom>
            <a:avLst/>
            <a:gdLst/>
            <a:ahLst/>
            <a:cxnLst/>
            <a:rect r="r" b="b" t="t" l="l"/>
            <a:pathLst>
              <a:path h="722767" w="18307050">
                <a:moveTo>
                  <a:pt x="0" y="0"/>
                </a:moveTo>
                <a:lnTo>
                  <a:pt x="18307050" y="0"/>
                </a:lnTo>
                <a:lnTo>
                  <a:pt x="18307050" y="722767"/>
                </a:lnTo>
                <a:lnTo>
                  <a:pt x="0" y="7227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1933875">
            <a:off x="7782891" y="2059258"/>
            <a:ext cx="5092887" cy="3534970"/>
          </a:xfrm>
          <a:custGeom>
            <a:avLst/>
            <a:gdLst/>
            <a:ahLst/>
            <a:cxnLst/>
            <a:rect r="r" b="b" t="t" l="l"/>
            <a:pathLst>
              <a:path h="3534970" w="5092887">
                <a:moveTo>
                  <a:pt x="5092887" y="0"/>
                </a:moveTo>
                <a:lnTo>
                  <a:pt x="0" y="0"/>
                </a:lnTo>
                <a:lnTo>
                  <a:pt x="0" y="3534969"/>
                </a:lnTo>
                <a:lnTo>
                  <a:pt x="5092887" y="3534969"/>
                </a:lnTo>
                <a:lnTo>
                  <a:pt x="509288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35987" y="2579914"/>
            <a:ext cx="5192177" cy="4114800"/>
          </a:xfrm>
          <a:custGeom>
            <a:avLst/>
            <a:gdLst/>
            <a:ahLst/>
            <a:cxnLst/>
            <a:rect r="r" b="b" t="t" l="l"/>
            <a:pathLst>
              <a:path h="4114800" w="5192177">
                <a:moveTo>
                  <a:pt x="0" y="0"/>
                </a:moveTo>
                <a:lnTo>
                  <a:pt x="5192176" y="0"/>
                </a:lnTo>
                <a:lnTo>
                  <a:pt x="51921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2540614" y="3237522"/>
            <a:ext cx="5052227" cy="3328154"/>
          </a:xfrm>
          <a:custGeom>
            <a:avLst/>
            <a:gdLst/>
            <a:ahLst/>
            <a:cxnLst/>
            <a:rect r="r" b="b" t="t" l="l"/>
            <a:pathLst>
              <a:path h="3328154" w="5052227">
                <a:moveTo>
                  <a:pt x="5052226" y="0"/>
                </a:moveTo>
                <a:lnTo>
                  <a:pt x="0" y="0"/>
                </a:lnTo>
                <a:lnTo>
                  <a:pt x="0" y="3328155"/>
                </a:lnTo>
                <a:lnTo>
                  <a:pt x="5052226" y="3328155"/>
                </a:lnTo>
                <a:lnTo>
                  <a:pt x="5052226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169664" y="9676202"/>
            <a:ext cx="3931920" cy="47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1392046"/>
            <a:ext cx="16230600" cy="72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800">
                <a:solidFill>
                  <a:srgbClr val="404040"/>
                </a:solidFill>
                <a:latin typeface="Poppins Bold"/>
              </a:rPr>
              <a:t>CODE-SWITCHING (CS) TYPES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41009" y="3893550"/>
            <a:ext cx="338213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</a:rPr>
              <a:t>Calques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26043" y="4695825"/>
            <a:ext cx="338213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</a:rPr>
              <a:t>Jobnya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52188" y="3214377"/>
            <a:ext cx="3382131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Poppins"/>
              </a:rPr>
              <a:t>Inter-sentential CS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Poppins"/>
              </a:rPr>
              <a:t>vs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</a:rPr>
              <a:t>Intra-sentential CS</a:t>
            </a:r>
          </a:p>
        </p:txBody>
      </p:sp>
      <p:sp>
        <p:nvSpPr>
          <p:cNvPr name="TextBox 20" id="20"/>
          <p:cNvSpPr txBox="true"/>
          <p:nvPr/>
        </p:nvSpPr>
        <p:spPr>
          <a:xfrm rot="-5400000">
            <a:off x="-2207486" y="4545820"/>
            <a:ext cx="5090157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CODE-SWITCHING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28575" y="2112898"/>
            <a:ext cx="18288000" cy="3850188"/>
          </a:xfrm>
          <a:custGeom>
            <a:avLst/>
            <a:gdLst/>
            <a:ahLst/>
            <a:cxnLst/>
            <a:rect r="r" b="b" t="t" l="l"/>
            <a:pathLst>
              <a:path h="3850188" w="18288000">
                <a:moveTo>
                  <a:pt x="0" y="3850189"/>
                </a:moveTo>
                <a:lnTo>
                  <a:pt x="18288000" y="3850189"/>
                </a:lnTo>
                <a:lnTo>
                  <a:pt x="18288000" y="0"/>
                </a:lnTo>
                <a:lnTo>
                  <a:pt x="0" y="0"/>
                </a:lnTo>
                <a:lnTo>
                  <a:pt x="0" y="3850189"/>
                </a:lnTo>
                <a:close/>
              </a:path>
            </a:pathLst>
          </a:custGeom>
          <a:blipFill>
            <a:blip r:embed="rId2"/>
            <a:stretch>
              <a:fillRect l="-677" t="-23975" r="-6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" t="0" r="-25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98139" y="6146682"/>
            <a:ext cx="6808937" cy="3178293"/>
            <a:chOff x="0" y="0"/>
            <a:chExt cx="9078582" cy="42377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078595" cy="4237736"/>
            </a:xfrm>
            <a:custGeom>
              <a:avLst/>
              <a:gdLst/>
              <a:ahLst/>
              <a:cxnLst/>
              <a:rect r="r" b="b" t="t" l="l"/>
              <a:pathLst>
                <a:path h="4237736" w="9078595">
                  <a:moveTo>
                    <a:pt x="0" y="0"/>
                  </a:moveTo>
                  <a:lnTo>
                    <a:pt x="9078595" y="0"/>
                  </a:lnTo>
                  <a:lnTo>
                    <a:pt x="9078595" y="4237736"/>
                  </a:lnTo>
                  <a:lnTo>
                    <a:pt x="0" y="4237736"/>
                  </a:lnTo>
                  <a:close/>
                </a:path>
              </a:pathLst>
            </a:custGeom>
            <a:solidFill>
              <a:srgbClr val="E4E9EA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398139" y="2447303"/>
            <a:ext cx="6808937" cy="3178293"/>
            <a:chOff x="0" y="0"/>
            <a:chExt cx="9078582" cy="42377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078595" cy="4237736"/>
            </a:xfrm>
            <a:custGeom>
              <a:avLst/>
              <a:gdLst/>
              <a:ahLst/>
              <a:cxnLst/>
              <a:rect r="r" b="b" t="t" l="l"/>
              <a:pathLst>
                <a:path h="4237736" w="9078595">
                  <a:moveTo>
                    <a:pt x="0" y="0"/>
                  </a:moveTo>
                  <a:lnTo>
                    <a:pt x="9078595" y="0"/>
                  </a:lnTo>
                  <a:lnTo>
                    <a:pt x="9078595" y="4237736"/>
                  </a:lnTo>
                  <a:lnTo>
                    <a:pt x="0" y="423773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026618" y="6146682"/>
            <a:ext cx="6808937" cy="3178293"/>
            <a:chOff x="0" y="0"/>
            <a:chExt cx="9078582" cy="42377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078595" cy="4237736"/>
            </a:xfrm>
            <a:custGeom>
              <a:avLst/>
              <a:gdLst/>
              <a:ahLst/>
              <a:cxnLst/>
              <a:rect r="r" b="b" t="t" l="l"/>
              <a:pathLst>
                <a:path h="4237736" w="9078595">
                  <a:moveTo>
                    <a:pt x="0" y="0"/>
                  </a:moveTo>
                  <a:lnTo>
                    <a:pt x="9078595" y="0"/>
                  </a:lnTo>
                  <a:lnTo>
                    <a:pt x="9078595" y="4237736"/>
                  </a:lnTo>
                  <a:lnTo>
                    <a:pt x="0" y="4237736"/>
                  </a:lnTo>
                  <a:close/>
                </a:path>
              </a:pathLst>
            </a:custGeom>
            <a:solidFill>
              <a:srgbClr val="E4E9EA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026618" y="2447303"/>
            <a:ext cx="6808937" cy="3178293"/>
            <a:chOff x="0" y="0"/>
            <a:chExt cx="9078582" cy="423772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078595" cy="4237736"/>
            </a:xfrm>
            <a:custGeom>
              <a:avLst/>
              <a:gdLst/>
              <a:ahLst/>
              <a:cxnLst/>
              <a:rect r="r" b="b" t="t" l="l"/>
              <a:pathLst>
                <a:path h="4237736" w="9078595">
                  <a:moveTo>
                    <a:pt x="0" y="0"/>
                  </a:moveTo>
                  <a:lnTo>
                    <a:pt x="9078595" y="0"/>
                  </a:lnTo>
                  <a:lnTo>
                    <a:pt x="9078595" y="4237736"/>
                  </a:lnTo>
                  <a:lnTo>
                    <a:pt x="0" y="423773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883010" y="2763691"/>
            <a:ext cx="4908666" cy="2110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2799">
                <a:solidFill>
                  <a:srgbClr val="595959"/>
                </a:solidFill>
                <a:latin typeface="Poppins Bold"/>
              </a:rPr>
              <a:t>Terms</a:t>
            </a:r>
            <a:r>
              <a:rPr lang="en-US" sz="2799">
                <a:solidFill>
                  <a:srgbClr val="595959"/>
                </a:solidFill>
                <a:latin typeface="Poppins"/>
              </a:rPr>
              <a:t>: expresses the time frame </a:t>
            </a:r>
          </a:p>
          <a:p>
            <a:pPr algn="just">
              <a:lnSpc>
                <a:spcPts val="3240"/>
              </a:lnSpc>
            </a:pPr>
            <a:r>
              <a:rPr lang="en-US" sz="1800">
                <a:solidFill>
                  <a:srgbClr val="595959"/>
                </a:solidFill>
                <a:latin typeface="Poppins"/>
              </a:rPr>
              <a:t>‘telah’ for past event, ‘sedang’ for present event and ‘akan’ for future event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44161" y="2682585"/>
            <a:ext cx="5089892" cy="252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2799">
                <a:solidFill>
                  <a:srgbClr val="595959"/>
                </a:solidFill>
                <a:latin typeface="Poppins Bold"/>
              </a:rPr>
              <a:t>Unique Tenses</a:t>
            </a:r>
            <a:r>
              <a:rPr lang="en-US" sz="2799">
                <a:solidFill>
                  <a:srgbClr val="595959"/>
                </a:solidFill>
                <a:latin typeface="Poppins"/>
              </a:rPr>
              <a:t>: indicate the time frame</a:t>
            </a:r>
          </a:p>
          <a:p>
            <a:pPr algn="just">
              <a:lnSpc>
                <a:spcPts val="3240"/>
              </a:lnSpc>
            </a:pPr>
            <a:r>
              <a:rPr lang="en-US" sz="1800">
                <a:solidFill>
                  <a:srgbClr val="595959"/>
                </a:solidFill>
                <a:latin typeface="Poppins"/>
              </a:rPr>
              <a:t>adding suffixes to alter the verb into the form of </a:t>
            </a:r>
            <a:r>
              <a:rPr lang="en-US" sz="1800">
                <a:solidFill>
                  <a:srgbClr val="595959"/>
                </a:solidFill>
                <a:latin typeface="Poppins"/>
              </a:rPr>
              <a:t>present, past, past present and future tenses</a:t>
            </a:r>
            <a:r>
              <a:rPr lang="en-US" sz="1800">
                <a:solidFill>
                  <a:srgbClr val="595959"/>
                </a:solidFill>
                <a:latin typeface="Poppins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25387" y="6927465"/>
            <a:ext cx="4908666" cy="147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2799">
                <a:solidFill>
                  <a:srgbClr val="595959"/>
                </a:solidFill>
                <a:latin typeface="Poppins Bold"/>
              </a:rPr>
              <a:t>Plurality of nouns</a:t>
            </a:r>
          </a:p>
          <a:p>
            <a:pPr algn="just">
              <a:lnSpc>
                <a:spcPts val="3240"/>
              </a:lnSpc>
            </a:pPr>
            <a:r>
              <a:rPr lang="en-US" sz="1800">
                <a:solidFill>
                  <a:srgbClr val="595959"/>
                </a:solidFill>
                <a:latin typeface="Poppins"/>
              </a:rPr>
              <a:t>adding ‘s’ or ‘ies’ or ‘es’ to indicate more than one object existed.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14401" y="3088380"/>
            <a:ext cx="1444179" cy="1444179"/>
            <a:chOff x="0" y="0"/>
            <a:chExt cx="1925572" cy="1925572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925572" cy="1925572"/>
              <a:chOff x="0" y="0"/>
              <a:chExt cx="1925572" cy="1925572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925574" cy="1925574"/>
              </a:xfrm>
              <a:custGeom>
                <a:avLst/>
                <a:gdLst/>
                <a:ahLst/>
                <a:cxnLst/>
                <a:rect r="r" b="b" t="t" l="l"/>
                <a:pathLst>
                  <a:path h="1925574" w="1925574">
                    <a:moveTo>
                      <a:pt x="0" y="962787"/>
                    </a:moveTo>
                    <a:cubicBezTo>
                      <a:pt x="0" y="431038"/>
                      <a:pt x="431038" y="0"/>
                      <a:pt x="962787" y="0"/>
                    </a:cubicBezTo>
                    <a:cubicBezTo>
                      <a:pt x="1494536" y="0"/>
                      <a:pt x="1925574" y="431038"/>
                      <a:pt x="1925574" y="962787"/>
                    </a:cubicBezTo>
                    <a:cubicBezTo>
                      <a:pt x="1925574" y="1494536"/>
                      <a:pt x="1494536" y="1925574"/>
                      <a:pt x="962787" y="1925574"/>
                    </a:cubicBezTo>
                    <a:cubicBezTo>
                      <a:pt x="431038" y="1925574"/>
                      <a:pt x="0" y="1494536"/>
                      <a:pt x="0" y="962787"/>
                    </a:cubicBezTo>
                    <a:close/>
                  </a:path>
                </a:pathLst>
              </a:custGeom>
              <a:solidFill>
                <a:srgbClr val="580C1F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223302" y="238886"/>
              <a:ext cx="1510132" cy="1390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20"/>
                </a:lnSpc>
              </a:pPr>
              <a:r>
                <a:rPr lang="en-US" sz="6600">
                  <a:solidFill>
                    <a:srgbClr val="FFFFFF"/>
                  </a:solidFill>
                  <a:latin typeface="Poppins Bold"/>
                </a:rPr>
                <a:t>M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16888" y="7036908"/>
            <a:ext cx="1441692" cy="1444179"/>
            <a:chOff x="0" y="0"/>
            <a:chExt cx="1922256" cy="1925572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922256" cy="1925572"/>
              <a:chOff x="0" y="0"/>
              <a:chExt cx="1922256" cy="192557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922272" cy="1925574"/>
              </a:xfrm>
              <a:custGeom>
                <a:avLst/>
                <a:gdLst/>
                <a:ahLst/>
                <a:cxnLst/>
                <a:rect r="r" b="b" t="t" l="l"/>
                <a:pathLst>
                  <a:path h="1925574" w="1922272">
                    <a:moveTo>
                      <a:pt x="0" y="962787"/>
                    </a:moveTo>
                    <a:cubicBezTo>
                      <a:pt x="0" y="431038"/>
                      <a:pt x="430276" y="0"/>
                      <a:pt x="961136" y="0"/>
                    </a:cubicBezTo>
                    <a:cubicBezTo>
                      <a:pt x="1491996" y="0"/>
                      <a:pt x="1922272" y="431038"/>
                      <a:pt x="1922272" y="962787"/>
                    </a:cubicBezTo>
                    <a:cubicBezTo>
                      <a:pt x="1922272" y="1494536"/>
                      <a:pt x="1491996" y="1925574"/>
                      <a:pt x="961136" y="1925574"/>
                    </a:cubicBezTo>
                    <a:cubicBezTo>
                      <a:pt x="430276" y="1925574"/>
                      <a:pt x="0" y="1494536"/>
                      <a:pt x="0" y="962787"/>
                    </a:cubicBezTo>
                    <a:close/>
                  </a:path>
                </a:pathLst>
              </a:custGeom>
              <a:solidFill>
                <a:srgbClr val="A7333F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206062" y="238886"/>
              <a:ext cx="1510132" cy="1390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20"/>
                </a:lnSpc>
              </a:pPr>
              <a:r>
                <a:rPr lang="en-US" sz="6600">
                  <a:solidFill>
                    <a:srgbClr val="FFFFFF"/>
                  </a:solidFill>
                  <a:latin typeface="Poppins Bold"/>
                </a:rPr>
                <a:t>M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737172" y="3298589"/>
            <a:ext cx="1441692" cy="1444179"/>
            <a:chOff x="0" y="0"/>
            <a:chExt cx="1922256" cy="1925572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1922256" cy="1925572"/>
              <a:chOff x="0" y="0"/>
              <a:chExt cx="1922256" cy="192557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922272" cy="1925574"/>
              </a:xfrm>
              <a:custGeom>
                <a:avLst/>
                <a:gdLst/>
                <a:ahLst/>
                <a:cxnLst/>
                <a:rect r="r" b="b" t="t" l="l"/>
                <a:pathLst>
                  <a:path h="1925574" w="1922272">
                    <a:moveTo>
                      <a:pt x="0" y="962787"/>
                    </a:moveTo>
                    <a:cubicBezTo>
                      <a:pt x="0" y="431038"/>
                      <a:pt x="430276" y="0"/>
                      <a:pt x="961136" y="0"/>
                    </a:cubicBezTo>
                    <a:cubicBezTo>
                      <a:pt x="1491996" y="0"/>
                      <a:pt x="1922272" y="431038"/>
                      <a:pt x="1922272" y="962787"/>
                    </a:cubicBezTo>
                    <a:cubicBezTo>
                      <a:pt x="1922272" y="1494536"/>
                      <a:pt x="1491996" y="1925574"/>
                      <a:pt x="961136" y="1925574"/>
                    </a:cubicBezTo>
                    <a:cubicBezTo>
                      <a:pt x="430276" y="1925574"/>
                      <a:pt x="0" y="1494536"/>
                      <a:pt x="0" y="962787"/>
                    </a:cubicBezTo>
                    <a:close/>
                  </a:path>
                </a:pathLst>
              </a:custGeom>
              <a:solidFill>
                <a:srgbClr val="C52233"/>
              </a:solidFill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206062" y="238886"/>
              <a:ext cx="1510132" cy="1390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20"/>
                </a:lnSpc>
              </a:pPr>
              <a:r>
                <a:rPr lang="en-US" sz="6600">
                  <a:solidFill>
                    <a:srgbClr val="FFFFFF"/>
                  </a:solidFill>
                  <a:latin typeface="Poppins Bold"/>
                </a:rPr>
                <a:t>E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737172" y="7036908"/>
            <a:ext cx="1444178" cy="1444179"/>
            <a:chOff x="0" y="0"/>
            <a:chExt cx="1925570" cy="1925572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1925570" cy="1925572"/>
              <a:chOff x="0" y="0"/>
              <a:chExt cx="1925570" cy="1925572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925574" cy="1925574"/>
              </a:xfrm>
              <a:custGeom>
                <a:avLst/>
                <a:gdLst/>
                <a:ahLst/>
                <a:cxnLst/>
                <a:rect r="r" b="b" t="t" l="l"/>
                <a:pathLst>
                  <a:path h="1925574" w="1925574">
                    <a:moveTo>
                      <a:pt x="0" y="962787"/>
                    </a:moveTo>
                    <a:cubicBezTo>
                      <a:pt x="0" y="431038"/>
                      <a:pt x="431038" y="0"/>
                      <a:pt x="962787" y="0"/>
                    </a:cubicBezTo>
                    <a:cubicBezTo>
                      <a:pt x="1494536" y="0"/>
                      <a:pt x="1925574" y="431038"/>
                      <a:pt x="1925574" y="962787"/>
                    </a:cubicBezTo>
                    <a:cubicBezTo>
                      <a:pt x="1925574" y="1494536"/>
                      <a:pt x="1494536" y="1925574"/>
                      <a:pt x="962787" y="1925574"/>
                    </a:cubicBezTo>
                    <a:cubicBezTo>
                      <a:pt x="431038" y="1925574"/>
                      <a:pt x="0" y="1494536"/>
                      <a:pt x="0" y="962787"/>
                    </a:cubicBezTo>
                    <a:close/>
                  </a:path>
                </a:pathLst>
              </a:custGeom>
              <a:solidFill>
                <a:srgbClr val="8E7755"/>
              </a:solid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207719" y="207994"/>
              <a:ext cx="1510132" cy="1390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20"/>
                </a:lnSpc>
              </a:pPr>
              <a:r>
                <a:rPr lang="en-US" sz="6600">
                  <a:solidFill>
                    <a:srgbClr val="FFFFFF"/>
                  </a:solidFill>
                  <a:latin typeface="Poppins Bold"/>
                </a:rPr>
                <a:t>E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7169664" y="9676202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Poppins"/>
              </a:rPr>
              <a:t>9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0" y="0"/>
            <a:ext cx="18288000" cy="722015"/>
          </a:xfrm>
          <a:custGeom>
            <a:avLst/>
            <a:gdLst/>
            <a:ahLst/>
            <a:cxnLst/>
            <a:rect r="r" b="b" t="t" l="l"/>
            <a:pathLst>
              <a:path h="722015" w="18288000">
                <a:moveTo>
                  <a:pt x="0" y="0"/>
                </a:moveTo>
                <a:lnTo>
                  <a:pt x="18288000" y="0"/>
                </a:lnTo>
                <a:lnTo>
                  <a:pt x="18288000" y="722015"/>
                </a:lnTo>
                <a:lnTo>
                  <a:pt x="0" y="722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49" t="-603" r="-556" b="-603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-19050" y="2329353"/>
            <a:ext cx="933451" cy="5090157"/>
            <a:chOff x="0" y="0"/>
            <a:chExt cx="1244602" cy="6786876"/>
          </a:xfrm>
        </p:grpSpPr>
        <p:grpSp>
          <p:nvGrpSpPr>
            <p:cNvPr name="Group 36" id="36"/>
            <p:cNvGrpSpPr/>
            <p:nvPr/>
          </p:nvGrpSpPr>
          <p:grpSpPr>
            <a:xfrm rot="-10800000">
              <a:off x="0" y="334082"/>
              <a:ext cx="1244602" cy="6191160"/>
              <a:chOff x="0" y="0"/>
              <a:chExt cx="1244602" cy="619116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244600" cy="6191123"/>
              </a:xfrm>
              <a:custGeom>
                <a:avLst/>
                <a:gdLst/>
                <a:ahLst/>
                <a:cxnLst/>
                <a:rect r="r" b="b" t="t" l="l"/>
                <a:pathLst>
                  <a:path h="6191123" w="1244600">
                    <a:moveTo>
                      <a:pt x="0" y="0"/>
                    </a:moveTo>
                    <a:lnTo>
                      <a:pt x="1244600" y="0"/>
                    </a:lnTo>
                    <a:lnTo>
                      <a:pt x="1244600" y="6191123"/>
                    </a:lnTo>
                    <a:lnTo>
                      <a:pt x="0" y="6191123"/>
                    </a:lnTo>
                    <a:close/>
                  </a:path>
                </a:pathLst>
              </a:custGeom>
              <a:solidFill>
                <a:srgbClr val="C04C4C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-5400000">
              <a:off x="-2884576" y="2988626"/>
              <a:ext cx="6786876" cy="809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000">
                  <a:solidFill>
                    <a:srgbClr val="FFFFFF"/>
                  </a:solidFill>
                  <a:latin typeface="Poppins Bold"/>
                </a:rPr>
                <a:t>LANGUAGE DIFFERENCE</a:t>
              </a: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028700" y="1392046"/>
            <a:ext cx="16230600" cy="72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800">
                <a:solidFill>
                  <a:srgbClr val="404040"/>
                </a:solidFill>
                <a:latin typeface="Poppins Bold"/>
              </a:rPr>
              <a:t>MALAY &amp; ENGLISH LANGUAGE STRUCTURE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883010" y="6997636"/>
            <a:ext cx="4908666" cy="1882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2799">
                <a:solidFill>
                  <a:srgbClr val="595959"/>
                </a:solidFill>
                <a:latin typeface="Poppins Bold"/>
              </a:rPr>
              <a:t>Plurality of nouns</a:t>
            </a:r>
          </a:p>
          <a:p>
            <a:pPr algn="just">
              <a:lnSpc>
                <a:spcPts val="3240"/>
              </a:lnSpc>
            </a:pPr>
            <a:r>
              <a:rPr lang="en-US" sz="1800">
                <a:solidFill>
                  <a:srgbClr val="595959"/>
                </a:solidFill>
                <a:latin typeface="Poppins"/>
              </a:rPr>
              <a:t>use a duplicated form (kanak-kanak) or add quantifiers words like ‘banyak’ (many) or the direct amount to the target noun.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28575" y="2112898"/>
            <a:ext cx="18288000" cy="3850188"/>
          </a:xfrm>
          <a:custGeom>
            <a:avLst/>
            <a:gdLst/>
            <a:ahLst/>
            <a:cxnLst/>
            <a:rect r="r" b="b" t="t" l="l"/>
            <a:pathLst>
              <a:path h="3850188" w="18288000">
                <a:moveTo>
                  <a:pt x="0" y="3850189"/>
                </a:moveTo>
                <a:lnTo>
                  <a:pt x="18288000" y="3850189"/>
                </a:lnTo>
                <a:lnTo>
                  <a:pt x="18288000" y="0"/>
                </a:lnTo>
                <a:lnTo>
                  <a:pt x="0" y="0"/>
                </a:lnTo>
                <a:lnTo>
                  <a:pt x="0" y="3850189"/>
                </a:lnTo>
                <a:close/>
              </a:path>
            </a:pathLst>
          </a:custGeom>
          <a:blipFill>
            <a:blip r:embed="rId2"/>
            <a:stretch>
              <a:fillRect l="-677" t="-23975" r="-6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" t="0" r="-25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98139" y="2447303"/>
            <a:ext cx="6808937" cy="3178293"/>
            <a:chOff x="0" y="0"/>
            <a:chExt cx="9078582" cy="42377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078595" cy="4237736"/>
            </a:xfrm>
            <a:custGeom>
              <a:avLst/>
              <a:gdLst/>
              <a:ahLst/>
              <a:cxnLst/>
              <a:rect r="r" b="b" t="t" l="l"/>
              <a:pathLst>
                <a:path h="4237736" w="9078595">
                  <a:moveTo>
                    <a:pt x="0" y="0"/>
                  </a:moveTo>
                  <a:lnTo>
                    <a:pt x="9078595" y="0"/>
                  </a:lnTo>
                  <a:lnTo>
                    <a:pt x="9078595" y="4237736"/>
                  </a:lnTo>
                  <a:lnTo>
                    <a:pt x="0" y="423773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026618" y="2447303"/>
            <a:ext cx="6808937" cy="3178293"/>
            <a:chOff x="0" y="0"/>
            <a:chExt cx="9078582" cy="42377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078595" cy="4237736"/>
            </a:xfrm>
            <a:custGeom>
              <a:avLst/>
              <a:gdLst/>
              <a:ahLst/>
              <a:cxnLst/>
              <a:rect r="r" b="b" t="t" l="l"/>
              <a:pathLst>
                <a:path h="4237736" w="9078595">
                  <a:moveTo>
                    <a:pt x="0" y="0"/>
                  </a:moveTo>
                  <a:lnTo>
                    <a:pt x="9078595" y="0"/>
                  </a:lnTo>
                  <a:lnTo>
                    <a:pt x="9078595" y="4237736"/>
                  </a:lnTo>
                  <a:lnTo>
                    <a:pt x="0" y="423773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883010" y="2763691"/>
            <a:ext cx="4908666" cy="229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2799">
                <a:solidFill>
                  <a:srgbClr val="595959"/>
                </a:solidFill>
                <a:latin typeface="Poppins Bold"/>
              </a:rPr>
              <a:t>Affixes Usage</a:t>
            </a:r>
            <a:r>
              <a:rPr lang="en-US" sz="2799">
                <a:solidFill>
                  <a:srgbClr val="595959"/>
                </a:solidFill>
                <a:latin typeface="Poppins"/>
              </a:rPr>
              <a:t>: </a:t>
            </a:r>
          </a:p>
          <a:p>
            <a:pPr algn="just">
              <a:lnSpc>
                <a:spcPts val="3240"/>
              </a:lnSpc>
            </a:pPr>
            <a:r>
              <a:rPr lang="en-US" sz="1800">
                <a:solidFill>
                  <a:srgbClr val="595959"/>
                </a:solidFill>
                <a:latin typeface="Poppins"/>
              </a:rPr>
              <a:t>indicate the part of speech of the target word</a:t>
            </a:r>
          </a:p>
          <a:p>
            <a:pPr algn="just">
              <a:lnSpc>
                <a:spcPts val="3240"/>
              </a:lnSpc>
            </a:pPr>
            <a:r>
              <a:rPr lang="en-US" sz="1800">
                <a:solidFill>
                  <a:srgbClr val="595959"/>
                </a:solidFill>
                <a:latin typeface="Poppins"/>
              </a:rPr>
              <a:t>A ‘ke-’ prefix with ‘-an’ suffix often attached to a noun verb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44161" y="2682585"/>
            <a:ext cx="5089892" cy="229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2799">
                <a:solidFill>
                  <a:srgbClr val="595959"/>
                </a:solidFill>
                <a:latin typeface="Poppins Bold"/>
              </a:rPr>
              <a:t>Affixes Usage</a:t>
            </a:r>
            <a:r>
              <a:rPr lang="en-US" sz="2799">
                <a:solidFill>
                  <a:srgbClr val="595959"/>
                </a:solidFill>
                <a:latin typeface="Poppins"/>
              </a:rPr>
              <a:t>: </a:t>
            </a:r>
          </a:p>
          <a:p>
            <a:pPr algn="just">
              <a:lnSpc>
                <a:spcPts val="3240"/>
              </a:lnSpc>
            </a:pPr>
            <a:r>
              <a:rPr lang="en-US" sz="1800">
                <a:solidFill>
                  <a:srgbClr val="595959"/>
                </a:solidFill>
                <a:latin typeface="Poppins"/>
              </a:rPr>
              <a:t>suffix indicate or change the part of tenses or plurality</a:t>
            </a:r>
          </a:p>
          <a:p>
            <a:pPr algn="just">
              <a:lnSpc>
                <a:spcPts val="3240"/>
              </a:lnSpc>
            </a:pPr>
            <a:r>
              <a:rPr lang="en-US" sz="1800">
                <a:solidFill>
                  <a:srgbClr val="595959"/>
                </a:solidFill>
                <a:latin typeface="Poppins"/>
              </a:rPr>
              <a:t>prefix like ‘un’ give an opposite meaning to the root word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14401" y="3088380"/>
            <a:ext cx="1444179" cy="1444179"/>
            <a:chOff x="0" y="0"/>
            <a:chExt cx="1925572" cy="192557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925572" cy="1925572"/>
              <a:chOff x="0" y="0"/>
              <a:chExt cx="1925572" cy="192557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925574" cy="1925574"/>
              </a:xfrm>
              <a:custGeom>
                <a:avLst/>
                <a:gdLst/>
                <a:ahLst/>
                <a:cxnLst/>
                <a:rect r="r" b="b" t="t" l="l"/>
                <a:pathLst>
                  <a:path h="1925574" w="1925574">
                    <a:moveTo>
                      <a:pt x="0" y="962787"/>
                    </a:moveTo>
                    <a:cubicBezTo>
                      <a:pt x="0" y="431038"/>
                      <a:pt x="431038" y="0"/>
                      <a:pt x="962787" y="0"/>
                    </a:cubicBezTo>
                    <a:cubicBezTo>
                      <a:pt x="1494536" y="0"/>
                      <a:pt x="1925574" y="431038"/>
                      <a:pt x="1925574" y="962787"/>
                    </a:cubicBezTo>
                    <a:cubicBezTo>
                      <a:pt x="1925574" y="1494536"/>
                      <a:pt x="1494536" y="1925574"/>
                      <a:pt x="962787" y="1925574"/>
                    </a:cubicBezTo>
                    <a:cubicBezTo>
                      <a:pt x="431038" y="1925574"/>
                      <a:pt x="0" y="1494536"/>
                      <a:pt x="0" y="962787"/>
                    </a:cubicBezTo>
                    <a:close/>
                  </a:path>
                </a:pathLst>
              </a:custGeom>
              <a:solidFill>
                <a:srgbClr val="580C1F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223302" y="238886"/>
              <a:ext cx="1510132" cy="1390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20"/>
                </a:lnSpc>
              </a:pPr>
              <a:r>
                <a:rPr lang="en-US" sz="6600">
                  <a:solidFill>
                    <a:srgbClr val="FFFFFF"/>
                  </a:solidFill>
                  <a:latin typeface="Poppins Bold"/>
                </a:rPr>
                <a:t>M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737172" y="3298589"/>
            <a:ext cx="1441692" cy="1444179"/>
            <a:chOff x="0" y="0"/>
            <a:chExt cx="1922256" cy="1925572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922256" cy="1925572"/>
              <a:chOff x="0" y="0"/>
              <a:chExt cx="1922256" cy="192557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922272" cy="1925574"/>
              </a:xfrm>
              <a:custGeom>
                <a:avLst/>
                <a:gdLst/>
                <a:ahLst/>
                <a:cxnLst/>
                <a:rect r="r" b="b" t="t" l="l"/>
                <a:pathLst>
                  <a:path h="1925574" w="1922272">
                    <a:moveTo>
                      <a:pt x="0" y="962787"/>
                    </a:moveTo>
                    <a:cubicBezTo>
                      <a:pt x="0" y="431038"/>
                      <a:pt x="430276" y="0"/>
                      <a:pt x="961136" y="0"/>
                    </a:cubicBezTo>
                    <a:cubicBezTo>
                      <a:pt x="1491996" y="0"/>
                      <a:pt x="1922272" y="431038"/>
                      <a:pt x="1922272" y="962787"/>
                    </a:cubicBezTo>
                    <a:cubicBezTo>
                      <a:pt x="1922272" y="1494536"/>
                      <a:pt x="1491996" y="1925574"/>
                      <a:pt x="961136" y="1925574"/>
                    </a:cubicBezTo>
                    <a:cubicBezTo>
                      <a:pt x="430276" y="1925574"/>
                      <a:pt x="0" y="1494536"/>
                      <a:pt x="0" y="962787"/>
                    </a:cubicBezTo>
                    <a:close/>
                  </a:path>
                </a:pathLst>
              </a:custGeom>
              <a:solidFill>
                <a:srgbClr val="C52233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206062" y="238886"/>
              <a:ext cx="1510132" cy="1390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20"/>
                </a:lnSpc>
              </a:pPr>
              <a:r>
                <a:rPr lang="en-US" sz="6600">
                  <a:solidFill>
                    <a:srgbClr val="FFFFFF"/>
                  </a:solidFill>
                  <a:latin typeface="Poppins Bold"/>
                </a:rPr>
                <a:t>E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169664" y="9676202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Poppins"/>
              </a:rPr>
              <a:t>9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0" y="0"/>
            <a:ext cx="18288000" cy="722015"/>
          </a:xfrm>
          <a:custGeom>
            <a:avLst/>
            <a:gdLst/>
            <a:ahLst/>
            <a:cxnLst/>
            <a:rect r="r" b="b" t="t" l="l"/>
            <a:pathLst>
              <a:path h="722015" w="18288000">
                <a:moveTo>
                  <a:pt x="0" y="0"/>
                </a:moveTo>
                <a:lnTo>
                  <a:pt x="18288000" y="0"/>
                </a:lnTo>
                <a:lnTo>
                  <a:pt x="18288000" y="722015"/>
                </a:lnTo>
                <a:lnTo>
                  <a:pt x="0" y="722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49" t="-603" r="-556" b="-603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-19050" y="2329353"/>
            <a:ext cx="933451" cy="5090157"/>
            <a:chOff x="0" y="0"/>
            <a:chExt cx="1244602" cy="6786876"/>
          </a:xfrm>
        </p:grpSpPr>
        <p:grpSp>
          <p:nvGrpSpPr>
            <p:cNvPr name="Group 23" id="23"/>
            <p:cNvGrpSpPr/>
            <p:nvPr/>
          </p:nvGrpSpPr>
          <p:grpSpPr>
            <a:xfrm rot="-10800000">
              <a:off x="0" y="334082"/>
              <a:ext cx="1244602" cy="6191160"/>
              <a:chOff x="0" y="0"/>
              <a:chExt cx="1244602" cy="619116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244600" cy="6191123"/>
              </a:xfrm>
              <a:custGeom>
                <a:avLst/>
                <a:gdLst/>
                <a:ahLst/>
                <a:cxnLst/>
                <a:rect r="r" b="b" t="t" l="l"/>
                <a:pathLst>
                  <a:path h="6191123" w="1244600">
                    <a:moveTo>
                      <a:pt x="0" y="0"/>
                    </a:moveTo>
                    <a:lnTo>
                      <a:pt x="1244600" y="0"/>
                    </a:lnTo>
                    <a:lnTo>
                      <a:pt x="1244600" y="6191123"/>
                    </a:lnTo>
                    <a:lnTo>
                      <a:pt x="0" y="6191123"/>
                    </a:lnTo>
                    <a:close/>
                  </a:path>
                </a:pathLst>
              </a:custGeom>
              <a:solidFill>
                <a:srgbClr val="C04C4C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-5400000">
              <a:off x="-2884576" y="2988626"/>
              <a:ext cx="6786876" cy="809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000">
                  <a:solidFill>
                    <a:srgbClr val="FFFFFF"/>
                  </a:solidFill>
                  <a:latin typeface="Poppins Bold"/>
                </a:rPr>
                <a:t>LANGUAGE DIFFERENCE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28700" y="1392046"/>
            <a:ext cx="16230600" cy="72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800">
                <a:solidFill>
                  <a:srgbClr val="404040"/>
                </a:solidFill>
                <a:latin typeface="Poppins Bold"/>
              </a:rPr>
              <a:t>MALAY &amp; ENGLISH LANGUAGE STRUCTURE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19050" y="2579914"/>
            <a:ext cx="933451" cy="4643370"/>
            <a:chOff x="0" y="0"/>
            <a:chExt cx="1244602" cy="61911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44600" cy="6191123"/>
            </a:xfrm>
            <a:custGeom>
              <a:avLst/>
              <a:gdLst/>
              <a:ahLst/>
              <a:cxnLst/>
              <a:rect r="r" b="b" t="t" l="l"/>
              <a:pathLst>
                <a:path h="6191123" w="1244600">
                  <a:moveTo>
                    <a:pt x="0" y="0"/>
                  </a:moveTo>
                  <a:lnTo>
                    <a:pt x="1244600" y="0"/>
                  </a:lnTo>
                  <a:lnTo>
                    <a:pt x="1244600" y="6191123"/>
                  </a:lnTo>
                  <a:lnTo>
                    <a:pt x="0" y="6191123"/>
                  </a:lnTo>
                  <a:close/>
                </a:path>
              </a:pathLst>
            </a:custGeom>
            <a:solidFill>
              <a:srgbClr val="C04C4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" t="0" r="-25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75044" y="6335137"/>
            <a:ext cx="53697" cy="2137147"/>
          </a:xfrm>
          <a:custGeom>
            <a:avLst/>
            <a:gdLst/>
            <a:ahLst/>
            <a:cxnLst/>
            <a:rect r="r" b="b" t="t" l="l"/>
            <a:pathLst>
              <a:path h="2137147" w="53697">
                <a:moveTo>
                  <a:pt x="0" y="0"/>
                </a:moveTo>
                <a:lnTo>
                  <a:pt x="53698" y="0"/>
                </a:lnTo>
                <a:lnTo>
                  <a:pt x="53698" y="2137146"/>
                </a:lnTo>
                <a:lnTo>
                  <a:pt x="0" y="21371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79578" y="5545788"/>
            <a:ext cx="3167238" cy="394674"/>
          </a:xfrm>
          <a:custGeom>
            <a:avLst/>
            <a:gdLst/>
            <a:ahLst/>
            <a:cxnLst/>
            <a:rect r="r" b="b" t="t" l="l"/>
            <a:pathLst>
              <a:path h="394674" w="3167238">
                <a:moveTo>
                  <a:pt x="0" y="0"/>
                </a:moveTo>
                <a:lnTo>
                  <a:pt x="3167238" y="0"/>
                </a:lnTo>
                <a:lnTo>
                  <a:pt x="3167238" y="394674"/>
                </a:lnTo>
                <a:lnTo>
                  <a:pt x="0" y="394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979578" y="5940462"/>
            <a:ext cx="3167238" cy="394674"/>
            <a:chOff x="0" y="0"/>
            <a:chExt cx="4222984" cy="5262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23004" cy="526288"/>
            </a:xfrm>
            <a:custGeom>
              <a:avLst/>
              <a:gdLst/>
              <a:ahLst/>
              <a:cxnLst/>
              <a:rect r="r" b="b" t="t" l="l"/>
              <a:pathLst>
                <a:path h="526288" w="4223004">
                  <a:moveTo>
                    <a:pt x="0" y="526288"/>
                  </a:moveTo>
                  <a:lnTo>
                    <a:pt x="3539236" y="526288"/>
                  </a:lnTo>
                  <a:lnTo>
                    <a:pt x="4223004" y="0"/>
                  </a:lnTo>
                  <a:lnTo>
                    <a:pt x="683768" y="0"/>
                  </a:lnTo>
                  <a:close/>
                </a:path>
              </a:pathLst>
            </a:custGeom>
            <a:solidFill>
              <a:srgbClr val="570E16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667797" y="8113409"/>
            <a:ext cx="1657452" cy="1240404"/>
          </a:xfrm>
          <a:custGeom>
            <a:avLst/>
            <a:gdLst/>
            <a:ahLst/>
            <a:cxnLst/>
            <a:rect r="r" b="b" t="t" l="l"/>
            <a:pathLst>
              <a:path h="1240404" w="1657452">
                <a:moveTo>
                  <a:pt x="0" y="0"/>
                </a:moveTo>
                <a:lnTo>
                  <a:pt x="1657452" y="0"/>
                </a:lnTo>
                <a:lnTo>
                  <a:pt x="1657452" y="1240404"/>
                </a:lnTo>
                <a:lnTo>
                  <a:pt x="0" y="1240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714747" y="7648461"/>
            <a:ext cx="1596184" cy="1589775"/>
          </a:xfrm>
          <a:custGeom>
            <a:avLst/>
            <a:gdLst/>
            <a:ahLst/>
            <a:cxnLst/>
            <a:rect r="r" b="b" t="t" l="l"/>
            <a:pathLst>
              <a:path h="1589775" w="1596184">
                <a:moveTo>
                  <a:pt x="0" y="0"/>
                </a:moveTo>
                <a:lnTo>
                  <a:pt x="1596183" y="0"/>
                </a:lnTo>
                <a:lnTo>
                  <a:pt x="1596183" y="1589774"/>
                </a:lnTo>
                <a:lnTo>
                  <a:pt x="0" y="15897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973396" y="7914026"/>
            <a:ext cx="1003296" cy="1185073"/>
          </a:xfrm>
          <a:custGeom>
            <a:avLst/>
            <a:gdLst/>
            <a:ahLst/>
            <a:cxnLst/>
            <a:rect r="r" b="b" t="t" l="l"/>
            <a:pathLst>
              <a:path h="1185073" w="1003296">
                <a:moveTo>
                  <a:pt x="0" y="0"/>
                </a:moveTo>
                <a:lnTo>
                  <a:pt x="1003296" y="0"/>
                </a:lnTo>
                <a:lnTo>
                  <a:pt x="1003296" y="1185072"/>
                </a:lnTo>
                <a:lnTo>
                  <a:pt x="0" y="11850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283655" y="3408641"/>
            <a:ext cx="53697" cy="2137148"/>
          </a:xfrm>
          <a:custGeom>
            <a:avLst/>
            <a:gdLst/>
            <a:ahLst/>
            <a:cxnLst/>
            <a:rect r="r" b="b" t="t" l="l"/>
            <a:pathLst>
              <a:path h="2137148" w="53697">
                <a:moveTo>
                  <a:pt x="0" y="0"/>
                </a:moveTo>
                <a:lnTo>
                  <a:pt x="53697" y="0"/>
                </a:lnTo>
                <a:lnTo>
                  <a:pt x="53697" y="2137147"/>
                </a:lnTo>
                <a:lnTo>
                  <a:pt x="0" y="21371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4788189" y="5940462"/>
            <a:ext cx="3167236" cy="394674"/>
            <a:chOff x="0" y="0"/>
            <a:chExt cx="4222982" cy="52623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23004" cy="526288"/>
            </a:xfrm>
            <a:custGeom>
              <a:avLst/>
              <a:gdLst/>
              <a:ahLst/>
              <a:cxnLst/>
              <a:rect r="r" b="b" t="t" l="l"/>
              <a:pathLst>
                <a:path h="526288" w="4223004">
                  <a:moveTo>
                    <a:pt x="0" y="526288"/>
                  </a:moveTo>
                  <a:lnTo>
                    <a:pt x="3539236" y="526288"/>
                  </a:lnTo>
                  <a:lnTo>
                    <a:pt x="4223004" y="0"/>
                  </a:lnTo>
                  <a:lnTo>
                    <a:pt x="683768" y="0"/>
                  </a:lnTo>
                  <a:close/>
                </a:path>
              </a:pathLst>
            </a:custGeom>
            <a:solidFill>
              <a:srgbClr val="7D262F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4788189" y="5545788"/>
            <a:ext cx="3167237" cy="394674"/>
          </a:xfrm>
          <a:custGeom>
            <a:avLst/>
            <a:gdLst/>
            <a:ahLst/>
            <a:cxnLst/>
            <a:rect r="r" b="b" t="t" l="l"/>
            <a:pathLst>
              <a:path h="394674" w="3167237">
                <a:moveTo>
                  <a:pt x="0" y="0"/>
                </a:moveTo>
                <a:lnTo>
                  <a:pt x="3167236" y="0"/>
                </a:lnTo>
                <a:lnTo>
                  <a:pt x="3167236" y="394674"/>
                </a:lnTo>
                <a:lnTo>
                  <a:pt x="0" y="39467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476407" y="2579915"/>
            <a:ext cx="1657452" cy="1240405"/>
          </a:xfrm>
          <a:custGeom>
            <a:avLst/>
            <a:gdLst/>
            <a:ahLst/>
            <a:cxnLst/>
            <a:rect r="r" b="b" t="t" l="l"/>
            <a:pathLst>
              <a:path h="1240405" w="1657452">
                <a:moveTo>
                  <a:pt x="0" y="0"/>
                </a:moveTo>
                <a:lnTo>
                  <a:pt x="1657452" y="0"/>
                </a:lnTo>
                <a:lnTo>
                  <a:pt x="1657452" y="1240404"/>
                </a:lnTo>
                <a:lnTo>
                  <a:pt x="0" y="124040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518673" y="2733647"/>
            <a:ext cx="1589774" cy="1589775"/>
          </a:xfrm>
          <a:custGeom>
            <a:avLst/>
            <a:gdLst/>
            <a:ahLst/>
            <a:cxnLst/>
            <a:rect r="r" b="b" t="t" l="l"/>
            <a:pathLst>
              <a:path h="1589775" w="1589774">
                <a:moveTo>
                  <a:pt x="0" y="0"/>
                </a:moveTo>
                <a:lnTo>
                  <a:pt x="1589774" y="0"/>
                </a:lnTo>
                <a:lnTo>
                  <a:pt x="1589774" y="1589775"/>
                </a:lnTo>
                <a:lnTo>
                  <a:pt x="0" y="158977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08451" y="6335136"/>
            <a:ext cx="53697" cy="2137147"/>
          </a:xfrm>
          <a:custGeom>
            <a:avLst/>
            <a:gdLst/>
            <a:ahLst/>
            <a:cxnLst/>
            <a:rect r="r" b="b" t="t" l="l"/>
            <a:pathLst>
              <a:path h="2137147" w="53697">
                <a:moveTo>
                  <a:pt x="0" y="0"/>
                </a:moveTo>
                <a:lnTo>
                  <a:pt x="53697" y="0"/>
                </a:lnTo>
                <a:lnTo>
                  <a:pt x="53697" y="2137147"/>
                </a:lnTo>
                <a:lnTo>
                  <a:pt x="0" y="213714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612984" y="5545788"/>
            <a:ext cx="3168132" cy="394674"/>
          </a:xfrm>
          <a:custGeom>
            <a:avLst/>
            <a:gdLst/>
            <a:ahLst/>
            <a:cxnLst/>
            <a:rect r="r" b="b" t="t" l="l"/>
            <a:pathLst>
              <a:path h="394674" w="3168132">
                <a:moveTo>
                  <a:pt x="0" y="0"/>
                </a:moveTo>
                <a:lnTo>
                  <a:pt x="3168132" y="0"/>
                </a:lnTo>
                <a:lnTo>
                  <a:pt x="3168132" y="394674"/>
                </a:lnTo>
                <a:lnTo>
                  <a:pt x="0" y="39467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7612984" y="5940462"/>
            <a:ext cx="3168132" cy="394674"/>
            <a:chOff x="0" y="0"/>
            <a:chExt cx="4224176" cy="52623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224147" cy="526288"/>
            </a:xfrm>
            <a:custGeom>
              <a:avLst/>
              <a:gdLst/>
              <a:ahLst/>
              <a:cxnLst/>
              <a:rect r="r" b="b" t="t" l="l"/>
              <a:pathLst>
                <a:path h="526288" w="4224147">
                  <a:moveTo>
                    <a:pt x="0" y="526288"/>
                  </a:moveTo>
                  <a:lnTo>
                    <a:pt x="3539236" y="526288"/>
                  </a:lnTo>
                  <a:lnTo>
                    <a:pt x="4224147" y="0"/>
                  </a:lnTo>
                  <a:lnTo>
                    <a:pt x="683768" y="0"/>
                  </a:lnTo>
                  <a:close/>
                </a:path>
              </a:pathLst>
            </a:custGeom>
            <a:solidFill>
              <a:srgbClr val="941A26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8302098" y="8114303"/>
            <a:ext cx="1657452" cy="1240404"/>
          </a:xfrm>
          <a:custGeom>
            <a:avLst/>
            <a:gdLst/>
            <a:ahLst/>
            <a:cxnLst/>
            <a:rect r="r" b="b" t="t" l="l"/>
            <a:pathLst>
              <a:path h="1240404" w="1657452">
                <a:moveTo>
                  <a:pt x="0" y="0"/>
                </a:moveTo>
                <a:lnTo>
                  <a:pt x="1657452" y="0"/>
                </a:lnTo>
                <a:lnTo>
                  <a:pt x="1657452" y="1240404"/>
                </a:lnTo>
                <a:lnTo>
                  <a:pt x="0" y="124040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335937" y="7640736"/>
            <a:ext cx="1589774" cy="1589775"/>
          </a:xfrm>
          <a:custGeom>
            <a:avLst/>
            <a:gdLst/>
            <a:ahLst/>
            <a:cxnLst/>
            <a:rect r="r" b="b" t="t" l="l"/>
            <a:pathLst>
              <a:path h="1589775" w="1589774">
                <a:moveTo>
                  <a:pt x="0" y="0"/>
                </a:moveTo>
                <a:lnTo>
                  <a:pt x="1589774" y="0"/>
                </a:lnTo>
                <a:lnTo>
                  <a:pt x="1589774" y="1589775"/>
                </a:lnTo>
                <a:lnTo>
                  <a:pt x="0" y="158977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919123" y="3416474"/>
            <a:ext cx="53697" cy="2137148"/>
          </a:xfrm>
          <a:custGeom>
            <a:avLst/>
            <a:gdLst/>
            <a:ahLst/>
            <a:cxnLst/>
            <a:rect r="r" b="b" t="t" l="l"/>
            <a:pathLst>
              <a:path h="2137148" w="53697">
                <a:moveTo>
                  <a:pt x="0" y="0"/>
                </a:moveTo>
                <a:lnTo>
                  <a:pt x="53697" y="0"/>
                </a:lnTo>
                <a:lnTo>
                  <a:pt x="53697" y="2137147"/>
                </a:lnTo>
                <a:lnTo>
                  <a:pt x="0" y="2137147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0423656" y="5948295"/>
            <a:ext cx="3168132" cy="394674"/>
            <a:chOff x="0" y="0"/>
            <a:chExt cx="4224176" cy="52623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224147" cy="526288"/>
            </a:xfrm>
            <a:custGeom>
              <a:avLst/>
              <a:gdLst/>
              <a:ahLst/>
              <a:cxnLst/>
              <a:rect r="r" b="b" t="t" l="l"/>
              <a:pathLst>
                <a:path h="526288" w="4224147">
                  <a:moveTo>
                    <a:pt x="0" y="526288"/>
                  </a:moveTo>
                  <a:lnTo>
                    <a:pt x="3539236" y="526288"/>
                  </a:lnTo>
                  <a:lnTo>
                    <a:pt x="4224147" y="0"/>
                  </a:lnTo>
                  <a:lnTo>
                    <a:pt x="683768" y="0"/>
                  </a:lnTo>
                  <a:close/>
                </a:path>
              </a:pathLst>
            </a:custGeom>
            <a:solidFill>
              <a:srgbClr val="8E7755"/>
            </a:solid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10423656" y="5553621"/>
            <a:ext cx="3168132" cy="394674"/>
          </a:xfrm>
          <a:custGeom>
            <a:avLst/>
            <a:gdLst/>
            <a:ahLst/>
            <a:cxnLst/>
            <a:rect r="r" b="b" t="t" l="l"/>
            <a:pathLst>
              <a:path h="394674" w="3168132">
                <a:moveTo>
                  <a:pt x="0" y="0"/>
                </a:moveTo>
                <a:lnTo>
                  <a:pt x="3168132" y="0"/>
                </a:lnTo>
                <a:lnTo>
                  <a:pt x="3168132" y="394674"/>
                </a:lnTo>
                <a:lnTo>
                  <a:pt x="0" y="394674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1111874" y="2587748"/>
            <a:ext cx="1657453" cy="1240405"/>
          </a:xfrm>
          <a:custGeom>
            <a:avLst/>
            <a:gdLst/>
            <a:ahLst/>
            <a:cxnLst/>
            <a:rect r="r" b="b" t="t" l="l"/>
            <a:pathLst>
              <a:path h="1240405" w="1657453">
                <a:moveTo>
                  <a:pt x="0" y="0"/>
                </a:moveTo>
                <a:lnTo>
                  <a:pt x="1657453" y="0"/>
                </a:lnTo>
                <a:lnTo>
                  <a:pt x="1657453" y="1240404"/>
                </a:lnTo>
                <a:lnTo>
                  <a:pt x="0" y="1240404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1155447" y="2701176"/>
            <a:ext cx="1596183" cy="1589775"/>
          </a:xfrm>
          <a:custGeom>
            <a:avLst/>
            <a:gdLst/>
            <a:ahLst/>
            <a:cxnLst/>
            <a:rect r="r" b="b" t="t" l="l"/>
            <a:pathLst>
              <a:path h="1589775" w="1596183">
                <a:moveTo>
                  <a:pt x="0" y="0"/>
                </a:moveTo>
                <a:lnTo>
                  <a:pt x="1596184" y="0"/>
                </a:lnTo>
                <a:lnTo>
                  <a:pt x="1596184" y="1589774"/>
                </a:lnTo>
                <a:lnTo>
                  <a:pt x="0" y="1589774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4790799" y="6323639"/>
            <a:ext cx="59664" cy="2143113"/>
          </a:xfrm>
          <a:custGeom>
            <a:avLst/>
            <a:gdLst/>
            <a:ahLst/>
            <a:cxnLst/>
            <a:rect r="r" b="b" t="t" l="l"/>
            <a:pathLst>
              <a:path h="2143113" w="59664">
                <a:moveTo>
                  <a:pt x="0" y="0"/>
                </a:moveTo>
                <a:lnTo>
                  <a:pt x="59664" y="0"/>
                </a:lnTo>
                <a:lnTo>
                  <a:pt x="59664" y="2143114"/>
                </a:lnTo>
                <a:lnTo>
                  <a:pt x="0" y="2143114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3269678" y="5931948"/>
            <a:ext cx="3167238" cy="394674"/>
            <a:chOff x="0" y="0"/>
            <a:chExt cx="4222984" cy="52623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223004" cy="526288"/>
            </a:xfrm>
            <a:custGeom>
              <a:avLst/>
              <a:gdLst/>
              <a:ahLst/>
              <a:cxnLst/>
              <a:rect r="r" b="b" t="t" l="l"/>
              <a:pathLst>
                <a:path h="526288" w="4223004">
                  <a:moveTo>
                    <a:pt x="0" y="526288"/>
                  </a:moveTo>
                  <a:lnTo>
                    <a:pt x="3539236" y="526288"/>
                  </a:lnTo>
                  <a:lnTo>
                    <a:pt x="4223004" y="0"/>
                  </a:lnTo>
                  <a:lnTo>
                    <a:pt x="683768" y="0"/>
                  </a:lnTo>
                  <a:close/>
                </a:path>
              </a:pathLst>
            </a:custGeom>
            <a:solidFill>
              <a:srgbClr val="5F473E"/>
            </a:solidFill>
          </p:spPr>
        </p:sp>
      </p:grpSp>
      <p:sp>
        <p:nvSpPr>
          <p:cNvPr name="Freeform 35" id="35"/>
          <p:cNvSpPr/>
          <p:nvPr/>
        </p:nvSpPr>
        <p:spPr>
          <a:xfrm flipH="false" flipV="false" rot="0">
            <a:off x="13266695" y="5534291"/>
            <a:ext cx="3173204" cy="400640"/>
          </a:xfrm>
          <a:custGeom>
            <a:avLst/>
            <a:gdLst/>
            <a:ahLst/>
            <a:cxnLst/>
            <a:rect r="r" b="b" t="t" l="l"/>
            <a:pathLst>
              <a:path h="400640" w="3173204">
                <a:moveTo>
                  <a:pt x="0" y="0"/>
                </a:moveTo>
                <a:lnTo>
                  <a:pt x="3173204" y="0"/>
                </a:lnTo>
                <a:lnTo>
                  <a:pt x="3173204" y="400640"/>
                </a:lnTo>
                <a:lnTo>
                  <a:pt x="0" y="400640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3983552" y="8101911"/>
            <a:ext cx="1663418" cy="1246370"/>
          </a:xfrm>
          <a:custGeom>
            <a:avLst/>
            <a:gdLst/>
            <a:ahLst/>
            <a:cxnLst/>
            <a:rect r="r" b="b" t="t" l="l"/>
            <a:pathLst>
              <a:path h="1246370" w="1663418">
                <a:moveTo>
                  <a:pt x="0" y="0"/>
                </a:moveTo>
                <a:lnTo>
                  <a:pt x="1663418" y="0"/>
                </a:lnTo>
                <a:lnTo>
                  <a:pt x="1663418" y="1246371"/>
                </a:lnTo>
                <a:lnTo>
                  <a:pt x="0" y="124637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4016918" y="7629427"/>
            <a:ext cx="1596184" cy="1589775"/>
          </a:xfrm>
          <a:custGeom>
            <a:avLst/>
            <a:gdLst/>
            <a:ahLst/>
            <a:cxnLst/>
            <a:rect r="r" b="b" t="t" l="l"/>
            <a:pathLst>
              <a:path h="1589775" w="1596184">
                <a:moveTo>
                  <a:pt x="0" y="0"/>
                </a:moveTo>
                <a:lnTo>
                  <a:pt x="1596184" y="0"/>
                </a:lnTo>
                <a:lnTo>
                  <a:pt x="1596184" y="1589775"/>
                </a:lnTo>
                <a:lnTo>
                  <a:pt x="0" y="1589775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0" y="0"/>
            <a:ext cx="18288000" cy="722015"/>
          </a:xfrm>
          <a:custGeom>
            <a:avLst/>
            <a:gdLst/>
            <a:ahLst/>
            <a:cxnLst/>
            <a:rect r="r" b="b" t="t" l="l"/>
            <a:pathLst>
              <a:path h="722015" w="18288000">
                <a:moveTo>
                  <a:pt x="0" y="0"/>
                </a:moveTo>
                <a:lnTo>
                  <a:pt x="18288000" y="0"/>
                </a:lnTo>
                <a:lnTo>
                  <a:pt x="18288000" y="722015"/>
                </a:lnTo>
                <a:lnTo>
                  <a:pt x="0" y="722015"/>
                </a:lnTo>
                <a:lnTo>
                  <a:pt x="0" y="0"/>
                </a:lnTo>
                <a:close/>
              </a:path>
            </a:pathLst>
          </a:custGeom>
          <a:blipFill>
            <a:blip r:embed="rId46"/>
            <a:stretch>
              <a:fillRect l="-649" t="-603" r="-556" b="-603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5673496" y="3030913"/>
            <a:ext cx="1280128" cy="830508"/>
          </a:xfrm>
          <a:custGeom>
            <a:avLst/>
            <a:gdLst/>
            <a:ahLst/>
            <a:cxnLst/>
            <a:rect r="r" b="b" t="t" l="l"/>
            <a:pathLst>
              <a:path h="830508" w="1280128">
                <a:moveTo>
                  <a:pt x="0" y="0"/>
                </a:moveTo>
                <a:lnTo>
                  <a:pt x="1280128" y="0"/>
                </a:lnTo>
                <a:lnTo>
                  <a:pt x="1280128" y="830508"/>
                </a:lnTo>
                <a:lnTo>
                  <a:pt x="0" y="830508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8624927" y="8000665"/>
            <a:ext cx="1011795" cy="1011795"/>
          </a:xfrm>
          <a:custGeom>
            <a:avLst/>
            <a:gdLst/>
            <a:ahLst/>
            <a:cxnLst/>
            <a:rect r="r" b="b" t="t" l="l"/>
            <a:pathLst>
              <a:path h="1011795" w="1011795">
                <a:moveTo>
                  <a:pt x="0" y="0"/>
                </a:moveTo>
                <a:lnTo>
                  <a:pt x="1011794" y="0"/>
                </a:lnTo>
                <a:lnTo>
                  <a:pt x="1011794" y="1011794"/>
                </a:lnTo>
                <a:lnTo>
                  <a:pt x="0" y="1011794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1464673" y="2964869"/>
            <a:ext cx="962597" cy="962597"/>
          </a:xfrm>
          <a:custGeom>
            <a:avLst/>
            <a:gdLst/>
            <a:ahLst/>
            <a:cxnLst/>
            <a:rect r="r" b="b" t="t" l="l"/>
            <a:pathLst>
              <a:path h="962597" w="962597">
                <a:moveTo>
                  <a:pt x="0" y="0"/>
                </a:moveTo>
                <a:lnTo>
                  <a:pt x="962597" y="0"/>
                </a:lnTo>
                <a:lnTo>
                  <a:pt x="962597" y="962597"/>
                </a:lnTo>
                <a:lnTo>
                  <a:pt x="0" y="962597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4326891" y="7966386"/>
            <a:ext cx="1033762" cy="1011795"/>
          </a:xfrm>
          <a:custGeom>
            <a:avLst/>
            <a:gdLst/>
            <a:ahLst/>
            <a:cxnLst/>
            <a:rect r="r" b="b" t="t" l="l"/>
            <a:pathLst>
              <a:path h="1011795" w="1033762">
                <a:moveTo>
                  <a:pt x="0" y="0"/>
                </a:moveTo>
                <a:lnTo>
                  <a:pt x="1033762" y="0"/>
                </a:lnTo>
                <a:lnTo>
                  <a:pt x="1033762" y="1011795"/>
                </a:lnTo>
                <a:lnTo>
                  <a:pt x="0" y="1011795"/>
                </a:lnTo>
                <a:lnTo>
                  <a:pt x="0" y="0"/>
                </a:lnTo>
                <a:close/>
              </a:path>
            </a:pathLst>
          </a:custGeom>
          <a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7169664" y="9747163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10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28700" y="1392046"/>
            <a:ext cx="16230600" cy="72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800">
                <a:solidFill>
                  <a:srgbClr val="404040"/>
                </a:solidFill>
                <a:latin typeface="Poppins Bold"/>
              </a:rPr>
              <a:t>Translating Text Data</a:t>
            </a:r>
          </a:p>
        </p:txBody>
      </p:sp>
      <p:sp>
        <p:nvSpPr>
          <p:cNvPr name="TextBox 45" id="45"/>
          <p:cNvSpPr txBox="true"/>
          <p:nvPr/>
        </p:nvSpPr>
        <p:spPr>
          <a:xfrm rot="-5400000">
            <a:off x="-2207486" y="4545820"/>
            <a:ext cx="5090157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TRANSLATION PROCESS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924567" y="5720319"/>
            <a:ext cx="197195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2014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018046" y="5738208"/>
            <a:ext cx="197195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1980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186850" y="5767810"/>
            <a:ext cx="197195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1960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5492400" y="5757048"/>
            <a:ext cx="197195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1949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093177" y="2485655"/>
            <a:ext cx="3401940" cy="295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1650">
                <a:solidFill>
                  <a:srgbClr val="262626"/>
                </a:solidFill>
                <a:latin typeface="Poppins Bold"/>
              </a:rPr>
              <a:t>Neural Machine Translation</a:t>
            </a:r>
          </a:p>
          <a:p>
            <a:pPr algn="ctr">
              <a:lnSpc>
                <a:spcPts val="2970"/>
              </a:lnSpc>
            </a:pPr>
            <a:r>
              <a:rPr lang="en-US" sz="1650">
                <a:solidFill>
                  <a:srgbClr val="262626"/>
                </a:solidFill>
                <a:latin typeface="Poppins"/>
              </a:rPr>
              <a:t>Neural networks excel at semantic and syntactic understanding during translation without requiring hard source segmentation. They are, however, data size-dependent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496080" y="2570303"/>
            <a:ext cx="3401940" cy="2579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1650">
                <a:solidFill>
                  <a:srgbClr val="262626"/>
                </a:solidFill>
                <a:latin typeface="Poppins Bold"/>
              </a:rPr>
              <a:t>Rule-based Machine Translation</a:t>
            </a:r>
          </a:p>
          <a:p>
            <a:pPr algn="ctr">
              <a:lnSpc>
                <a:spcPts val="2970"/>
              </a:lnSpc>
            </a:pPr>
            <a:r>
              <a:rPr lang="en-US" sz="1650">
                <a:solidFill>
                  <a:srgbClr val="262626"/>
                </a:solidFill>
                <a:latin typeface="Poppins"/>
              </a:rPr>
              <a:t>Defining and programming these rules are complex and need to be done manually, pretraining the machine is, therefore, a challenging process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792883" y="3848446"/>
            <a:ext cx="3401940" cy="1093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1650">
                <a:solidFill>
                  <a:srgbClr val="262626"/>
                </a:solidFill>
                <a:latin typeface="Poppins Bold"/>
              </a:rPr>
              <a:t>Human Translation</a:t>
            </a:r>
          </a:p>
          <a:p>
            <a:pPr algn="ctr">
              <a:lnSpc>
                <a:spcPts val="2970"/>
              </a:lnSpc>
            </a:pPr>
            <a:r>
              <a:rPr lang="en-US" sz="1650">
                <a:solidFill>
                  <a:srgbClr val="262626"/>
                </a:solidFill>
                <a:latin typeface="Poppins"/>
              </a:rPr>
              <a:t>Costly and time-consuming for large data volume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189848" y="6775337"/>
            <a:ext cx="3401940" cy="183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1650">
                <a:solidFill>
                  <a:srgbClr val="262626"/>
                </a:solidFill>
                <a:latin typeface="Poppins Bold"/>
              </a:rPr>
              <a:t>Statistical Machine Translation</a:t>
            </a:r>
          </a:p>
          <a:p>
            <a:pPr algn="ctr">
              <a:lnSpc>
                <a:spcPts val="2970"/>
              </a:lnSpc>
            </a:pPr>
            <a:r>
              <a:rPr lang="en-US" sz="1650">
                <a:solidFill>
                  <a:srgbClr val="262626"/>
                </a:solidFill>
                <a:latin typeface="Poppins"/>
              </a:rPr>
              <a:t>This machine translation model required a massive volume of training data for a great-performing translation model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4604163" y="6775337"/>
            <a:ext cx="3401940" cy="2579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1650">
                <a:solidFill>
                  <a:srgbClr val="262626"/>
                </a:solidFill>
                <a:latin typeface="Poppins Bold"/>
              </a:rPr>
              <a:t>Dictionary-based Machine Translation</a:t>
            </a:r>
          </a:p>
          <a:p>
            <a:pPr algn="ctr">
              <a:lnSpc>
                <a:spcPts val="2970"/>
              </a:lnSpc>
            </a:pPr>
            <a:r>
              <a:rPr lang="en-US" sz="1650">
                <a:solidFill>
                  <a:srgbClr val="262626"/>
                </a:solidFill>
                <a:latin typeface="Poppins"/>
              </a:rPr>
              <a:t>Due to the issue of the very indifferent structure of each language discussed, the resulting translation back then was very poor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19050" y="2579914"/>
            <a:ext cx="933451" cy="4643370"/>
            <a:chOff x="0" y="0"/>
            <a:chExt cx="1244602" cy="61911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44600" cy="6191123"/>
            </a:xfrm>
            <a:custGeom>
              <a:avLst/>
              <a:gdLst/>
              <a:ahLst/>
              <a:cxnLst/>
              <a:rect r="r" b="b" t="t" l="l"/>
              <a:pathLst>
                <a:path h="6191123" w="1244600">
                  <a:moveTo>
                    <a:pt x="0" y="0"/>
                  </a:moveTo>
                  <a:lnTo>
                    <a:pt x="1244600" y="0"/>
                  </a:lnTo>
                  <a:lnTo>
                    <a:pt x="1244600" y="6191123"/>
                  </a:lnTo>
                  <a:lnTo>
                    <a:pt x="0" y="6191123"/>
                  </a:lnTo>
                  <a:close/>
                </a:path>
              </a:pathLst>
            </a:custGeom>
            <a:solidFill>
              <a:srgbClr val="C04C4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" t="0" r="-25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722015"/>
          </a:xfrm>
          <a:custGeom>
            <a:avLst/>
            <a:gdLst/>
            <a:ahLst/>
            <a:cxnLst/>
            <a:rect r="r" b="b" t="t" l="l"/>
            <a:pathLst>
              <a:path h="722015" w="18288000">
                <a:moveTo>
                  <a:pt x="0" y="0"/>
                </a:moveTo>
                <a:lnTo>
                  <a:pt x="18288000" y="0"/>
                </a:lnTo>
                <a:lnTo>
                  <a:pt x="18288000" y="722015"/>
                </a:lnTo>
                <a:lnTo>
                  <a:pt x="0" y="722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49" t="-603" r="-556" b="-60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169664" y="9747163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11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685616" y="6622441"/>
            <a:ext cx="7042920" cy="7058115"/>
          </a:xfrm>
          <a:custGeom>
            <a:avLst/>
            <a:gdLst/>
            <a:ahLst/>
            <a:cxnLst/>
            <a:rect r="r" b="b" t="t" l="l"/>
            <a:pathLst>
              <a:path h="7058115" w="7042920">
                <a:moveTo>
                  <a:pt x="0" y="0"/>
                </a:moveTo>
                <a:lnTo>
                  <a:pt x="7042920" y="0"/>
                </a:lnTo>
                <a:lnTo>
                  <a:pt x="7042920" y="7058115"/>
                </a:lnTo>
                <a:lnTo>
                  <a:pt x="0" y="70581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96012" y="3253319"/>
            <a:ext cx="5983144" cy="6004981"/>
          </a:xfrm>
          <a:custGeom>
            <a:avLst/>
            <a:gdLst/>
            <a:ahLst/>
            <a:cxnLst/>
            <a:rect r="r" b="b" t="t" l="l"/>
            <a:pathLst>
              <a:path h="6004981" w="5983144">
                <a:moveTo>
                  <a:pt x="0" y="0"/>
                </a:moveTo>
                <a:lnTo>
                  <a:pt x="5983145" y="0"/>
                </a:lnTo>
                <a:lnTo>
                  <a:pt x="5983145" y="6004981"/>
                </a:lnTo>
                <a:lnTo>
                  <a:pt x="0" y="60049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392046"/>
            <a:ext cx="16230600" cy="72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800">
                <a:solidFill>
                  <a:srgbClr val="404040"/>
                </a:solidFill>
                <a:latin typeface="Poppins Bold"/>
              </a:rPr>
              <a:t>NEURAL MACHINE TRANSLATION (NMT)</a:t>
            </a:r>
          </a:p>
        </p:txBody>
      </p:sp>
      <p:sp>
        <p:nvSpPr>
          <p:cNvPr name="TextBox 12" id="12"/>
          <p:cNvSpPr txBox="true"/>
          <p:nvPr/>
        </p:nvSpPr>
        <p:spPr>
          <a:xfrm rot="-5400000">
            <a:off x="-2207486" y="4545820"/>
            <a:ext cx="5090157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TRANSLATION PROCESS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91091" y="4395064"/>
            <a:ext cx="4476272" cy="1496873"/>
            <a:chOff x="0" y="0"/>
            <a:chExt cx="5968362" cy="199583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968360" cy="1995835"/>
            </a:xfrm>
            <a:custGeom>
              <a:avLst/>
              <a:gdLst/>
              <a:ahLst/>
              <a:cxnLst/>
              <a:rect r="r" b="b" t="t" l="l"/>
              <a:pathLst>
                <a:path h="1995835" w="5968360">
                  <a:moveTo>
                    <a:pt x="0" y="997918"/>
                  </a:moveTo>
                  <a:cubicBezTo>
                    <a:pt x="0" y="446795"/>
                    <a:pt x="246446" y="0"/>
                    <a:pt x="550439" y="0"/>
                  </a:cubicBezTo>
                  <a:lnTo>
                    <a:pt x="5417921" y="0"/>
                  </a:lnTo>
                  <a:cubicBezTo>
                    <a:pt x="5721913" y="0"/>
                    <a:pt x="5968360" y="446795"/>
                    <a:pt x="5968360" y="997918"/>
                  </a:cubicBezTo>
                  <a:cubicBezTo>
                    <a:pt x="5968360" y="1549041"/>
                    <a:pt x="5721913" y="1995835"/>
                    <a:pt x="5417921" y="1995835"/>
                  </a:cubicBezTo>
                  <a:lnTo>
                    <a:pt x="550439" y="1995835"/>
                  </a:lnTo>
                  <a:cubicBezTo>
                    <a:pt x="246446" y="1995835"/>
                    <a:pt x="0" y="1549041"/>
                    <a:pt x="0" y="997918"/>
                  </a:cubicBezTo>
                  <a:close/>
                </a:path>
              </a:pathLst>
            </a:custGeom>
            <a:solidFill>
              <a:srgbClr val="0E7658">
                <a:alpha val="24706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33350"/>
              <a:ext cx="5968362" cy="2129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92"/>
                </a:lnSpc>
              </a:pPr>
              <a:r>
                <a:rPr lang="en-US" sz="3200">
                  <a:solidFill>
                    <a:srgbClr val="595959"/>
                  </a:solidFill>
                  <a:latin typeface="Poppins Bold"/>
                </a:rPr>
                <a:t>highly accurate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958388" y="2329353"/>
            <a:ext cx="6543933" cy="1496873"/>
            <a:chOff x="0" y="0"/>
            <a:chExt cx="8725244" cy="199583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725241" cy="1995835"/>
            </a:xfrm>
            <a:custGeom>
              <a:avLst/>
              <a:gdLst/>
              <a:ahLst/>
              <a:cxnLst/>
              <a:rect r="r" b="b" t="t" l="l"/>
              <a:pathLst>
                <a:path h="1995835" w="8725241">
                  <a:moveTo>
                    <a:pt x="0" y="997918"/>
                  </a:moveTo>
                  <a:cubicBezTo>
                    <a:pt x="0" y="446795"/>
                    <a:pt x="360284" y="0"/>
                    <a:pt x="804695" y="0"/>
                  </a:cubicBezTo>
                  <a:lnTo>
                    <a:pt x="7920545" y="0"/>
                  </a:lnTo>
                  <a:cubicBezTo>
                    <a:pt x="8364957" y="0"/>
                    <a:pt x="8725241" y="446795"/>
                    <a:pt x="8725241" y="997918"/>
                  </a:cubicBezTo>
                  <a:cubicBezTo>
                    <a:pt x="8725241" y="1549041"/>
                    <a:pt x="8364957" y="1995835"/>
                    <a:pt x="7920545" y="1995835"/>
                  </a:cubicBezTo>
                  <a:lnTo>
                    <a:pt x="804695" y="1995835"/>
                  </a:lnTo>
                  <a:cubicBezTo>
                    <a:pt x="360284" y="1995835"/>
                    <a:pt x="0" y="1549041"/>
                    <a:pt x="0" y="997918"/>
                  </a:cubicBezTo>
                  <a:close/>
                </a:path>
              </a:pathLst>
            </a:custGeom>
            <a:solidFill>
              <a:srgbClr val="0E7658">
                <a:alpha val="24706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33350"/>
              <a:ext cx="8725244" cy="2129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92"/>
                </a:lnSpc>
              </a:pPr>
              <a:r>
                <a:rPr lang="en-US" sz="3200">
                  <a:solidFill>
                    <a:srgbClr val="595959"/>
                  </a:solidFill>
                  <a:latin typeface="Poppins Bold"/>
                </a:rPr>
                <a:t>Translate without hard segmented the source part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91091" y="6622441"/>
            <a:ext cx="4476272" cy="1496873"/>
            <a:chOff x="0" y="0"/>
            <a:chExt cx="5968362" cy="199583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968360" cy="1995835"/>
            </a:xfrm>
            <a:custGeom>
              <a:avLst/>
              <a:gdLst/>
              <a:ahLst/>
              <a:cxnLst/>
              <a:rect r="r" b="b" t="t" l="l"/>
              <a:pathLst>
                <a:path h="1995835" w="5968360">
                  <a:moveTo>
                    <a:pt x="0" y="997918"/>
                  </a:moveTo>
                  <a:cubicBezTo>
                    <a:pt x="0" y="446795"/>
                    <a:pt x="246446" y="0"/>
                    <a:pt x="550439" y="0"/>
                  </a:cubicBezTo>
                  <a:lnTo>
                    <a:pt x="5417921" y="0"/>
                  </a:lnTo>
                  <a:cubicBezTo>
                    <a:pt x="5721913" y="0"/>
                    <a:pt x="5968360" y="446795"/>
                    <a:pt x="5968360" y="997918"/>
                  </a:cubicBezTo>
                  <a:cubicBezTo>
                    <a:pt x="5968360" y="1549041"/>
                    <a:pt x="5721913" y="1995835"/>
                    <a:pt x="5417921" y="1995835"/>
                  </a:cubicBezTo>
                  <a:lnTo>
                    <a:pt x="550439" y="1995835"/>
                  </a:lnTo>
                  <a:cubicBezTo>
                    <a:pt x="246446" y="1995835"/>
                    <a:pt x="0" y="1549041"/>
                    <a:pt x="0" y="997918"/>
                  </a:cubicBezTo>
                  <a:close/>
                </a:path>
              </a:pathLst>
            </a:custGeom>
            <a:solidFill>
              <a:srgbClr val="0E7658">
                <a:alpha val="24706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33350"/>
              <a:ext cx="5968362" cy="2129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92"/>
                </a:lnSpc>
              </a:pPr>
              <a:r>
                <a:rPr lang="en-US" sz="3200">
                  <a:solidFill>
                    <a:srgbClr val="595959"/>
                  </a:solidFill>
                  <a:latin typeface="Poppins Bold"/>
                </a:rPr>
                <a:t>fast learning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426538" y="2329353"/>
            <a:ext cx="4476272" cy="1496873"/>
            <a:chOff x="0" y="0"/>
            <a:chExt cx="5968362" cy="199583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968360" cy="1995835"/>
            </a:xfrm>
            <a:custGeom>
              <a:avLst/>
              <a:gdLst/>
              <a:ahLst/>
              <a:cxnLst/>
              <a:rect r="r" b="b" t="t" l="l"/>
              <a:pathLst>
                <a:path h="1995835" w="5968360">
                  <a:moveTo>
                    <a:pt x="0" y="997918"/>
                  </a:moveTo>
                  <a:cubicBezTo>
                    <a:pt x="0" y="446795"/>
                    <a:pt x="246446" y="0"/>
                    <a:pt x="550439" y="0"/>
                  </a:cubicBezTo>
                  <a:lnTo>
                    <a:pt x="5417921" y="0"/>
                  </a:lnTo>
                  <a:cubicBezTo>
                    <a:pt x="5721913" y="0"/>
                    <a:pt x="5968360" y="446795"/>
                    <a:pt x="5968360" y="997918"/>
                  </a:cubicBezTo>
                  <a:cubicBezTo>
                    <a:pt x="5968360" y="1549041"/>
                    <a:pt x="5721913" y="1995835"/>
                    <a:pt x="5417921" y="1995835"/>
                  </a:cubicBezTo>
                  <a:lnTo>
                    <a:pt x="550439" y="1995835"/>
                  </a:lnTo>
                  <a:cubicBezTo>
                    <a:pt x="246446" y="1995835"/>
                    <a:pt x="0" y="1549041"/>
                    <a:pt x="0" y="997918"/>
                  </a:cubicBezTo>
                  <a:close/>
                </a:path>
              </a:pathLst>
            </a:custGeom>
            <a:solidFill>
              <a:srgbClr val="0E7658">
                <a:alpha val="24706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33350"/>
              <a:ext cx="5968362" cy="2129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92"/>
                </a:lnSpc>
              </a:pPr>
              <a:r>
                <a:rPr lang="en-US" sz="3200">
                  <a:solidFill>
                    <a:srgbClr val="595959"/>
                  </a:solidFill>
                  <a:latin typeface="Poppins Bold"/>
                </a:rPr>
                <a:t>Semantic and syntactic captures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783028" y="4483451"/>
            <a:ext cx="4476272" cy="1496873"/>
            <a:chOff x="0" y="0"/>
            <a:chExt cx="5968362" cy="199583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968360" cy="1995835"/>
            </a:xfrm>
            <a:custGeom>
              <a:avLst/>
              <a:gdLst/>
              <a:ahLst/>
              <a:cxnLst/>
              <a:rect r="r" b="b" t="t" l="l"/>
              <a:pathLst>
                <a:path h="1995835" w="5968360">
                  <a:moveTo>
                    <a:pt x="0" y="997918"/>
                  </a:moveTo>
                  <a:cubicBezTo>
                    <a:pt x="0" y="446795"/>
                    <a:pt x="246446" y="0"/>
                    <a:pt x="550439" y="0"/>
                  </a:cubicBezTo>
                  <a:lnTo>
                    <a:pt x="5417921" y="0"/>
                  </a:lnTo>
                  <a:cubicBezTo>
                    <a:pt x="5721913" y="0"/>
                    <a:pt x="5968360" y="446795"/>
                    <a:pt x="5968360" y="997918"/>
                  </a:cubicBezTo>
                  <a:cubicBezTo>
                    <a:pt x="5968360" y="1549041"/>
                    <a:pt x="5721913" y="1995835"/>
                    <a:pt x="5417921" y="1995835"/>
                  </a:cubicBezTo>
                  <a:lnTo>
                    <a:pt x="550439" y="1995835"/>
                  </a:lnTo>
                  <a:cubicBezTo>
                    <a:pt x="246446" y="1995835"/>
                    <a:pt x="0" y="1549041"/>
                    <a:pt x="0" y="997918"/>
                  </a:cubicBezTo>
                  <a:close/>
                </a:path>
              </a:pathLst>
            </a:custGeom>
            <a:solidFill>
              <a:srgbClr val="0E7658">
                <a:alpha val="24706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33350"/>
              <a:ext cx="5968362" cy="2129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92"/>
                </a:lnSpc>
              </a:pPr>
              <a:r>
                <a:rPr lang="en-US" sz="3200">
                  <a:solidFill>
                    <a:srgbClr val="595959"/>
                  </a:solidFill>
                  <a:latin typeface="Poppins Bold"/>
                </a:rPr>
                <a:t>highly flexible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127196" y="7042567"/>
            <a:ext cx="4476272" cy="1496873"/>
            <a:chOff x="0" y="0"/>
            <a:chExt cx="5968362" cy="199583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968360" cy="1995835"/>
            </a:xfrm>
            <a:custGeom>
              <a:avLst/>
              <a:gdLst/>
              <a:ahLst/>
              <a:cxnLst/>
              <a:rect r="r" b="b" t="t" l="l"/>
              <a:pathLst>
                <a:path h="1995835" w="5968360">
                  <a:moveTo>
                    <a:pt x="0" y="997918"/>
                  </a:moveTo>
                  <a:cubicBezTo>
                    <a:pt x="0" y="446795"/>
                    <a:pt x="246446" y="0"/>
                    <a:pt x="550439" y="0"/>
                  </a:cubicBezTo>
                  <a:lnTo>
                    <a:pt x="5417921" y="0"/>
                  </a:lnTo>
                  <a:cubicBezTo>
                    <a:pt x="5721913" y="0"/>
                    <a:pt x="5968360" y="446795"/>
                    <a:pt x="5968360" y="997918"/>
                  </a:cubicBezTo>
                  <a:cubicBezTo>
                    <a:pt x="5968360" y="1549041"/>
                    <a:pt x="5721913" y="1995835"/>
                    <a:pt x="5417921" y="1995835"/>
                  </a:cubicBezTo>
                  <a:lnTo>
                    <a:pt x="550439" y="1995835"/>
                  </a:lnTo>
                  <a:cubicBezTo>
                    <a:pt x="246446" y="1995835"/>
                    <a:pt x="0" y="1549041"/>
                    <a:pt x="0" y="997918"/>
                  </a:cubicBezTo>
                  <a:close/>
                </a:path>
              </a:pathLst>
            </a:custGeom>
            <a:solidFill>
              <a:srgbClr val="FBE639">
                <a:alpha val="24706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33350"/>
              <a:ext cx="5968362" cy="2129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92"/>
                </a:lnSpc>
              </a:pPr>
              <a:r>
                <a:rPr lang="en-US" sz="3200">
                  <a:solidFill>
                    <a:srgbClr val="595959"/>
                  </a:solidFill>
                  <a:latin typeface="Poppins Bold"/>
                </a:rPr>
                <a:t>Data-size dependent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19050" y="2579914"/>
            <a:ext cx="933451" cy="4643370"/>
            <a:chOff x="0" y="0"/>
            <a:chExt cx="1244602" cy="61911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44600" cy="6191123"/>
            </a:xfrm>
            <a:custGeom>
              <a:avLst/>
              <a:gdLst/>
              <a:ahLst/>
              <a:cxnLst/>
              <a:rect r="r" b="b" t="t" l="l"/>
              <a:pathLst>
                <a:path h="6191123" w="1244600">
                  <a:moveTo>
                    <a:pt x="0" y="0"/>
                  </a:moveTo>
                  <a:lnTo>
                    <a:pt x="1244600" y="0"/>
                  </a:lnTo>
                  <a:lnTo>
                    <a:pt x="1244600" y="6191123"/>
                  </a:lnTo>
                  <a:lnTo>
                    <a:pt x="0" y="6191123"/>
                  </a:lnTo>
                  <a:close/>
                </a:path>
              </a:pathLst>
            </a:custGeom>
            <a:solidFill>
              <a:srgbClr val="C04C4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" t="0" r="-25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722015"/>
          </a:xfrm>
          <a:custGeom>
            <a:avLst/>
            <a:gdLst/>
            <a:ahLst/>
            <a:cxnLst/>
            <a:rect r="r" b="b" t="t" l="l"/>
            <a:pathLst>
              <a:path h="722015" w="18288000">
                <a:moveTo>
                  <a:pt x="0" y="0"/>
                </a:moveTo>
                <a:lnTo>
                  <a:pt x="18288000" y="0"/>
                </a:lnTo>
                <a:lnTo>
                  <a:pt x="18288000" y="722015"/>
                </a:lnTo>
                <a:lnTo>
                  <a:pt x="0" y="722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49" t="-603" r="-556" b="-60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169664" y="9747163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12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685616" y="6622441"/>
            <a:ext cx="7042920" cy="7058115"/>
          </a:xfrm>
          <a:custGeom>
            <a:avLst/>
            <a:gdLst/>
            <a:ahLst/>
            <a:cxnLst/>
            <a:rect r="r" b="b" t="t" l="l"/>
            <a:pathLst>
              <a:path h="7058115" w="7042920">
                <a:moveTo>
                  <a:pt x="0" y="0"/>
                </a:moveTo>
                <a:lnTo>
                  <a:pt x="7042920" y="0"/>
                </a:lnTo>
                <a:lnTo>
                  <a:pt x="7042920" y="7058115"/>
                </a:lnTo>
                <a:lnTo>
                  <a:pt x="0" y="70581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392046"/>
            <a:ext cx="16230600" cy="72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800">
                <a:solidFill>
                  <a:srgbClr val="404040"/>
                </a:solidFill>
                <a:latin typeface="Poppins Bold"/>
              </a:rPr>
              <a:t>What do we found?</a:t>
            </a:r>
          </a:p>
        </p:txBody>
      </p:sp>
      <p:sp>
        <p:nvSpPr>
          <p:cNvPr name="TextBox 11" id="11"/>
          <p:cNvSpPr txBox="true"/>
          <p:nvPr/>
        </p:nvSpPr>
        <p:spPr>
          <a:xfrm rot="-5400000">
            <a:off x="-2207486" y="4545820"/>
            <a:ext cx="5090157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CHALLENGES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4543512"/>
            <a:ext cx="6140964" cy="1496873"/>
            <a:chOff x="0" y="0"/>
            <a:chExt cx="8187952" cy="19958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87949" cy="1995835"/>
            </a:xfrm>
            <a:custGeom>
              <a:avLst/>
              <a:gdLst/>
              <a:ahLst/>
              <a:cxnLst/>
              <a:rect r="r" b="b" t="t" l="l"/>
              <a:pathLst>
                <a:path h="1995835" w="8187949">
                  <a:moveTo>
                    <a:pt x="0" y="997918"/>
                  </a:moveTo>
                  <a:cubicBezTo>
                    <a:pt x="0" y="446795"/>
                    <a:pt x="338098" y="0"/>
                    <a:pt x="755143" y="0"/>
                  </a:cubicBezTo>
                  <a:lnTo>
                    <a:pt x="7432806" y="0"/>
                  </a:lnTo>
                  <a:cubicBezTo>
                    <a:pt x="7849850" y="0"/>
                    <a:pt x="8187949" y="446795"/>
                    <a:pt x="8187949" y="997918"/>
                  </a:cubicBezTo>
                  <a:cubicBezTo>
                    <a:pt x="8187949" y="1549041"/>
                    <a:pt x="7849850" y="1995835"/>
                    <a:pt x="7432806" y="1995835"/>
                  </a:cubicBezTo>
                  <a:lnTo>
                    <a:pt x="755143" y="1995835"/>
                  </a:lnTo>
                  <a:cubicBezTo>
                    <a:pt x="338098" y="1995835"/>
                    <a:pt x="0" y="1549041"/>
                    <a:pt x="0" y="997918"/>
                  </a:cubicBezTo>
                  <a:close/>
                </a:path>
              </a:pathLst>
            </a:custGeom>
            <a:solidFill>
              <a:srgbClr val="FBE639">
                <a:alpha val="24706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33350"/>
              <a:ext cx="8187952" cy="2129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92"/>
                </a:lnSpc>
              </a:pPr>
              <a:r>
                <a:rPr lang="en-US" sz="3200">
                  <a:solidFill>
                    <a:srgbClr val="595959"/>
                  </a:solidFill>
                  <a:latin typeface="Poppins"/>
                </a:rPr>
                <a:t>CS</a:t>
              </a:r>
              <a:r>
                <a:rPr lang="en-US" sz="3200">
                  <a:solidFill>
                    <a:srgbClr val="595959"/>
                  </a:solidFill>
                  <a:latin typeface="Poppins Bold"/>
                </a:rPr>
                <a:t>: Malay language: low resource language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144000" y="4673951"/>
            <a:ext cx="6543933" cy="1496873"/>
            <a:chOff x="0" y="0"/>
            <a:chExt cx="8725244" cy="199583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725241" cy="1995835"/>
            </a:xfrm>
            <a:custGeom>
              <a:avLst/>
              <a:gdLst/>
              <a:ahLst/>
              <a:cxnLst/>
              <a:rect r="r" b="b" t="t" l="l"/>
              <a:pathLst>
                <a:path h="1995835" w="8725241">
                  <a:moveTo>
                    <a:pt x="0" y="997918"/>
                  </a:moveTo>
                  <a:cubicBezTo>
                    <a:pt x="0" y="446795"/>
                    <a:pt x="360284" y="0"/>
                    <a:pt x="804695" y="0"/>
                  </a:cubicBezTo>
                  <a:lnTo>
                    <a:pt x="7920545" y="0"/>
                  </a:lnTo>
                  <a:cubicBezTo>
                    <a:pt x="8364957" y="0"/>
                    <a:pt x="8725241" y="446795"/>
                    <a:pt x="8725241" y="997918"/>
                  </a:cubicBezTo>
                  <a:cubicBezTo>
                    <a:pt x="8725241" y="1549041"/>
                    <a:pt x="8364957" y="1995835"/>
                    <a:pt x="7920545" y="1995835"/>
                  </a:cubicBezTo>
                  <a:lnTo>
                    <a:pt x="804695" y="1995835"/>
                  </a:lnTo>
                  <a:cubicBezTo>
                    <a:pt x="360284" y="1995835"/>
                    <a:pt x="0" y="1549041"/>
                    <a:pt x="0" y="997918"/>
                  </a:cubicBezTo>
                  <a:close/>
                </a:path>
              </a:pathLst>
            </a:custGeom>
            <a:solidFill>
              <a:srgbClr val="FBE639">
                <a:alpha val="24706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33350"/>
              <a:ext cx="8725244" cy="2129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92"/>
                </a:lnSpc>
              </a:pPr>
              <a:r>
                <a:rPr lang="en-US" sz="3200">
                  <a:solidFill>
                    <a:srgbClr val="595959"/>
                  </a:solidFill>
                  <a:latin typeface="Poppins"/>
                </a:rPr>
                <a:t>MT</a:t>
              </a:r>
              <a:r>
                <a:rPr lang="en-US" sz="3200">
                  <a:solidFill>
                    <a:srgbClr val="595959"/>
                  </a:solidFill>
                  <a:latin typeface="Poppins Bold"/>
                </a:rPr>
                <a:t>: lack of a unified approach to handling code-switching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693392" y="7011935"/>
            <a:ext cx="6442232" cy="1496873"/>
            <a:chOff x="0" y="0"/>
            <a:chExt cx="8589642" cy="199583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89639" cy="1995835"/>
            </a:xfrm>
            <a:custGeom>
              <a:avLst/>
              <a:gdLst/>
              <a:ahLst/>
              <a:cxnLst/>
              <a:rect r="r" b="b" t="t" l="l"/>
              <a:pathLst>
                <a:path h="1995835" w="8589639">
                  <a:moveTo>
                    <a:pt x="0" y="997918"/>
                  </a:moveTo>
                  <a:cubicBezTo>
                    <a:pt x="0" y="446795"/>
                    <a:pt x="354684" y="0"/>
                    <a:pt x="792189" y="0"/>
                  </a:cubicBezTo>
                  <a:lnTo>
                    <a:pt x="7797450" y="0"/>
                  </a:lnTo>
                  <a:cubicBezTo>
                    <a:pt x="8234954" y="0"/>
                    <a:pt x="8589639" y="446795"/>
                    <a:pt x="8589639" y="997918"/>
                  </a:cubicBezTo>
                  <a:cubicBezTo>
                    <a:pt x="8589639" y="1549041"/>
                    <a:pt x="8234954" y="1995835"/>
                    <a:pt x="7797450" y="1995835"/>
                  </a:cubicBezTo>
                  <a:lnTo>
                    <a:pt x="792189" y="1995835"/>
                  </a:lnTo>
                  <a:cubicBezTo>
                    <a:pt x="354684" y="1995835"/>
                    <a:pt x="0" y="1549041"/>
                    <a:pt x="0" y="997918"/>
                  </a:cubicBezTo>
                  <a:close/>
                </a:path>
              </a:pathLst>
            </a:custGeom>
            <a:solidFill>
              <a:srgbClr val="FBE639">
                <a:alpha val="24706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33350"/>
              <a:ext cx="8589642" cy="2129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92"/>
                </a:lnSpc>
              </a:pPr>
              <a:r>
                <a:rPr lang="en-US" sz="3200">
                  <a:solidFill>
                    <a:srgbClr val="595959"/>
                  </a:solidFill>
                  <a:latin typeface="Poppins"/>
                </a:rPr>
                <a:t>CS</a:t>
              </a:r>
              <a:r>
                <a:rPr lang="en-US" sz="3200">
                  <a:solidFill>
                    <a:srgbClr val="595959"/>
                  </a:solidFill>
                  <a:latin typeface="Poppins Bold"/>
                </a:rPr>
                <a:t>: Informality &amp; Ambiguity 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693392" y="2579914"/>
            <a:ext cx="6450608" cy="1496873"/>
            <a:chOff x="0" y="0"/>
            <a:chExt cx="8600810" cy="199583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600807" cy="1995835"/>
            </a:xfrm>
            <a:custGeom>
              <a:avLst/>
              <a:gdLst/>
              <a:ahLst/>
              <a:cxnLst/>
              <a:rect r="r" b="b" t="t" l="l"/>
              <a:pathLst>
                <a:path h="1995835" w="8600807">
                  <a:moveTo>
                    <a:pt x="0" y="997918"/>
                  </a:moveTo>
                  <a:cubicBezTo>
                    <a:pt x="0" y="446795"/>
                    <a:pt x="355145" y="0"/>
                    <a:pt x="793219" y="0"/>
                  </a:cubicBezTo>
                  <a:lnTo>
                    <a:pt x="7807588" y="0"/>
                  </a:lnTo>
                  <a:cubicBezTo>
                    <a:pt x="8245661" y="0"/>
                    <a:pt x="8600807" y="446795"/>
                    <a:pt x="8600807" y="997918"/>
                  </a:cubicBezTo>
                  <a:cubicBezTo>
                    <a:pt x="8600807" y="1549041"/>
                    <a:pt x="8245661" y="1995835"/>
                    <a:pt x="7807588" y="1995835"/>
                  </a:cubicBezTo>
                  <a:lnTo>
                    <a:pt x="793219" y="1995835"/>
                  </a:lnTo>
                  <a:cubicBezTo>
                    <a:pt x="355145" y="1995835"/>
                    <a:pt x="0" y="1549041"/>
                    <a:pt x="0" y="997918"/>
                  </a:cubicBezTo>
                  <a:close/>
                </a:path>
              </a:pathLst>
            </a:custGeom>
            <a:solidFill>
              <a:srgbClr val="FBE639">
                <a:alpha val="24706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33350"/>
              <a:ext cx="8600810" cy="2129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92"/>
                </a:lnSpc>
              </a:pPr>
              <a:r>
                <a:rPr lang="en-US" sz="3200">
                  <a:solidFill>
                    <a:srgbClr val="595959"/>
                  </a:solidFill>
                  <a:latin typeface="Poppins"/>
                </a:rPr>
                <a:t>CS</a:t>
              </a:r>
              <a:r>
                <a:rPr lang="en-US" sz="3200">
                  <a:solidFill>
                    <a:srgbClr val="595959"/>
                  </a:solidFill>
                  <a:latin typeface="Poppins Bold"/>
                </a:rPr>
                <a:t>: lack of sufficient parallel CS dataset 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925175" y="2643678"/>
            <a:ext cx="6334125" cy="1496873"/>
            <a:chOff x="0" y="0"/>
            <a:chExt cx="8445500" cy="199583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445497" cy="1995835"/>
            </a:xfrm>
            <a:custGeom>
              <a:avLst/>
              <a:gdLst/>
              <a:ahLst/>
              <a:cxnLst/>
              <a:rect r="r" b="b" t="t" l="l"/>
              <a:pathLst>
                <a:path h="1995835" w="8445497">
                  <a:moveTo>
                    <a:pt x="0" y="997918"/>
                  </a:moveTo>
                  <a:cubicBezTo>
                    <a:pt x="0" y="446795"/>
                    <a:pt x="348732" y="0"/>
                    <a:pt x="778895" y="0"/>
                  </a:cubicBezTo>
                  <a:lnTo>
                    <a:pt x="7666601" y="0"/>
                  </a:lnTo>
                  <a:cubicBezTo>
                    <a:pt x="8096764" y="0"/>
                    <a:pt x="8445497" y="446795"/>
                    <a:pt x="8445497" y="997918"/>
                  </a:cubicBezTo>
                  <a:cubicBezTo>
                    <a:pt x="8445497" y="1549041"/>
                    <a:pt x="8096764" y="1995835"/>
                    <a:pt x="7666601" y="1995835"/>
                  </a:cubicBezTo>
                  <a:lnTo>
                    <a:pt x="778895" y="1995835"/>
                  </a:lnTo>
                  <a:cubicBezTo>
                    <a:pt x="348732" y="1995835"/>
                    <a:pt x="0" y="1549041"/>
                    <a:pt x="0" y="997918"/>
                  </a:cubicBezTo>
                  <a:close/>
                </a:path>
              </a:pathLst>
            </a:custGeom>
            <a:solidFill>
              <a:srgbClr val="FBE639">
                <a:alpha val="24706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33350"/>
              <a:ext cx="8445500" cy="2129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92"/>
                </a:lnSpc>
              </a:pPr>
              <a:r>
                <a:rPr lang="en-US" sz="3200">
                  <a:solidFill>
                    <a:srgbClr val="595959"/>
                  </a:solidFill>
                  <a:latin typeface="Poppins"/>
                </a:rPr>
                <a:t>MT</a:t>
              </a:r>
              <a:r>
                <a:rPr lang="en-US" sz="3200">
                  <a:solidFill>
                    <a:srgbClr val="595959"/>
                  </a:solidFill>
                  <a:latin typeface="Poppins Bold"/>
                </a:rPr>
                <a:t>: complexity of text data (with time dimension)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413650" y="7011935"/>
            <a:ext cx="6543933" cy="1496873"/>
            <a:chOff x="0" y="0"/>
            <a:chExt cx="8725244" cy="199583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725241" cy="1995835"/>
            </a:xfrm>
            <a:custGeom>
              <a:avLst/>
              <a:gdLst/>
              <a:ahLst/>
              <a:cxnLst/>
              <a:rect r="r" b="b" t="t" l="l"/>
              <a:pathLst>
                <a:path h="1995835" w="8725241">
                  <a:moveTo>
                    <a:pt x="0" y="997918"/>
                  </a:moveTo>
                  <a:cubicBezTo>
                    <a:pt x="0" y="446795"/>
                    <a:pt x="360284" y="0"/>
                    <a:pt x="804695" y="0"/>
                  </a:cubicBezTo>
                  <a:lnTo>
                    <a:pt x="7920545" y="0"/>
                  </a:lnTo>
                  <a:cubicBezTo>
                    <a:pt x="8364957" y="0"/>
                    <a:pt x="8725241" y="446795"/>
                    <a:pt x="8725241" y="997918"/>
                  </a:cubicBezTo>
                  <a:cubicBezTo>
                    <a:pt x="8725241" y="1549041"/>
                    <a:pt x="8364957" y="1995835"/>
                    <a:pt x="7920545" y="1995835"/>
                  </a:cubicBezTo>
                  <a:lnTo>
                    <a:pt x="804695" y="1995835"/>
                  </a:lnTo>
                  <a:cubicBezTo>
                    <a:pt x="360284" y="1995835"/>
                    <a:pt x="0" y="1549041"/>
                    <a:pt x="0" y="997918"/>
                  </a:cubicBezTo>
                  <a:close/>
                </a:path>
              </a:pathLst>
            </a:custGeom>
            <a:solidFill>
              <a:srgbClr val="FBE639">
                <a:alpha val="24706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33350"/>
              <a:ext cx="8725244" cy="2129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92"/>
                </a:lnSpc>
              </a:pPr>
              <a:r>
                <a:rPr lang="en-US" sz="3200">
                  <a:solidFill>
                    <a:srgbClr val="595959"/>
                  </a:solidFill>
                  <a:latin typeface="Poppins"/>
                </a:rPr>
                <a:t>MT</a:t>
              </a:r>
              <a:r>
                <a:rPr lang="en-US" sz="3200">
                  <a:solidFill>
                    <a:srgbClr val="595959"/>
                  </a:solidFill>
                  <a:latin typeface="Poppins Bold"/>
                </a:rPr>
                <a:t>: very little research is done to Malay-English CS text data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19050" y="2579914"/>
            <a:ext cx="933451" cy="4643370"/>
            <a:chOff x="0" y="0"/>
            <a:chExt cx="1244602" cy="61911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44600" cy="6191123"/>
            </a:xfrm>
            <a:custGeom>
              <a:avLst/>
              <a:gdLst/>
              <a:ahLst/>
              <a:cxnLst/>
              <a:rect r="r" b="b" t="t" l="l"/>
              <a:pathLst>
                <a:path h="6191123" w="1244600">
                  <a:moveTo>
                    <a:pt x="0" y="0"/>
                  </a:moveTo>
                  <a:lnTo>
                    <a:pt x="1244600" y="0"/>
                  </a:lnTo>
                  <a:lnTo>
                    <a:pt x="1244600" y="6191123"/>
                  </a:lnTo>
                  <a:lnTo>
                    <a:pt x="0" y="6191123"/>
                  </a:lnTo>
                  <a:close/>
                </a:path>
              </a:pathLst>
            </a:custGeom>
            <a:solidFill>
              <a:srgbClr val="C04C4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" t="0" r="-25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722015"/>
          </a:xfrm>
          <a:custGeom>
            <a:avLst/>
            <a:gdLst/>
            <a:ahLst/>
            <a:cxnLst/>
            <a:rect r="r" b="b" t="t" l="l"/>
            <a:pathLst>
              <a:path h="722015" w="18288000">
                <a:moveTo>
                  <a:pt x="0" y="0"/>
                </a:moveTo>
                <a:lnTo>
                  <a:pt x="18288000" y="0"/>
                </a:lnTo>
                <a:lnTo>
                  <a:pt x="18288000" y="722015"/>
                </a:lnTo>
                <a:lnTo>
                  <a:pt x="0" y="722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49" t="-603" r="-556" b="-60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169664" y="9747163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13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685616" y="6622441"/>
            <a:ext cx="7042920" cy="7058115"/>
          </a:xfrm>
          <a:custGeom>
            <a:avLst/>
            <a:gdLst/>
            <a:ahLst/>
            <a:cxnLst/>
            <a:rect r="r" b="b" t="t" l="l"/>
            <a:pathLst>
              <a:path h="7058115" w="7042920">
                <a:moveTo>
                  <a:pt x="0" y="0"/>
                </a:moveTo>
                <a:lnTo>
                  <a:pt x="7042920" y="0"/>
                </a:lnTo>
                <a:lnTo>
                  <a:pt x="7042920" y="7058115"/>
                </a:lnTo>
                <a:lnTo>
                  <a:pt x="0" y="70581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392046"/>
            <a:ext cx="16230600" cy="72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800">
                <a:solidFill>
                  <a:srgbClr val="404040"/>
                </a:solidFill>
                <a:latin typeface="Poppins Bold"/>
              </a:rPr>
              <a:t>What do we learn from previous research?</a:t>
            </a:r>
          </a:p>
        </p:txBody>
      </p:sp>
      <p:sp>
        <p:nvSpPr>
          <p:cNvPr name="TextBox 11" id="11"/>
          <p:cNvSpPr txBox="true"/>
          <p:nvPr/>
        </p:nvSpPr>
        <p:spPr>
          <a:xfrm rot="-5400000">
            <a:off x="-2207486" y="4545820"/>
            <a:ext cx="5090157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DISCUSSION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861046" y="4363182"/>
            <a:ext cx="6450608" cy="1496873"/>
            <a:chOff x="0" y="0"/>
            <a:chExt cx="8600810" cy="19958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00807" cy="1995835"/>
            </a:xfrm>
            <a:custGeom>
              <a:avLst/>
              <a:gdLst/>
              <a:ahLst/>
              <a:cxnLst/>
              <a:rect r="r" b="b" t="t" l="l"/>
              <a:pathLst>
                <a:path h="1995835" w="8600807">
                  <a:moveTo>
                    <a:pt x="0" y="997918"/>
                  </a:moveTo>
                  <a:cubicBezTo>
                    <a:pt x="0" y="446795"/>
                    <a:pt x="355145" y="0"/>
                    <a:pt x="793219" y="0"/>
                  </a:cubicBezTo>
                  <a:lnTo>
                    <a:pt x="7807588" y="0"/>
                  </a:lnTo>
                  <a:cubicBezTo>
                    <a:pt x="8245661" y="0"/>
                    <a:pt x="8600807" y="446795"/>
                    <a:pt x="8600807" y="997918"/>
                  </a:cubicBezTo>
                  <a:cubicBezTo>
                    <a:pt x="8600807" y="1549041"/>
                    <a:pt x="8245661" y="1995835"/>
                    <a:pt x="7807588" y="1995835"/>
                  </a:cubicBezTo>
                  <a:lnTo>
                    <a:pt x="793219" y="1995835"/>
                  </a:lnTo>
                  <a:cubicBezTo>
                    <a:pt x="355145" y="1995835"/>
                    <a:pt x="0" y="1549041"/>
                    <a:pt x="0" y="997918"/>
                  </a:cubicBezTo>
                  <a:close/>
                </a:path>
              </a:pathLst>
            </a:custGeom>
            <a:solidFill>
              <a:srgbClr val="53A847">
                <a:alpha val="24706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33350"/>
              <a:ext cx="8600810" cy="2129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92"/>
                </a:lnSpc>
              </a:pPr>
              <a:r>
                <a:rPr lang="en-US" sz="3200">
                  <a:solidFill>
                    <a:srgbClr val="595959"/>
                  </a:solidFill>
                  <a:latin typeface="Poppins Bold"/>
                </a:rPr>
                <a:t>Language Identification process aids CS Translation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092829" y="4426945"/>
            <a:ext cx="6334125" cy="1496873"/>
            <a:chOff x="0" y="0"/>
            <a:chExt cx="8445500" cy="199583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445497" cy="1995835"/>
            </a:xfrm>
            <a:custGeom>
              <a:avLst/>
              <a:gdLst/>
              <a:ahLst/>
              <a:cxnLst/>
              <a:rect r="r" b="b" t="t" l="l"/>
              <a:pathLst>
                <a:path h="1995835" w="8445497">
                  <a:moveTo>
                    <a:pt x="0" y="997918"/>
                  </a:moveTo>
                  <a:cubicBezTo>
                    <a:pt x="0" y="446795"/>
                    <a:pt x="348732" y="0"/>
                    <a:pt x="778895" y="0"/>
                  </a:cubicBezTo>
                  <a:lnTo>
                    <a:pt x="7666601" y="0"/>
                  </a:lnTo>
                  <a:cubicBezTo>
                    <a:pt x="8096764" y="0"/>
                    <a:pt x="8445497" y="446795"/>
                    <a:pt x="8445497" y="997918"/>
                  </a:cubicBezTo>
                  <a:cubicBezTo>
                    <a:pt x="8445497" y="1549041"/>
                    <a:pt x="8096764" y="1995835"/>
                    <a:pt x="7666601" y="1995835"/>
                  </a:cubicBezTo>
                  <a:lnTo>
                    <a:pt x="778895" y="1995835"/>
                  </a:lnTo>
                  <a:cubicBezTo>
                    <a:pt x="348732" y="1995835"/>
                    <a:pt x="0" y="1549041"/>
                    <a:pt x="0" y="997918"/>
                  </a:cubicBezTo>
                  <a:close/>
                </a:path>
              </a:pathLst>
            </a:custGeom>
            <a:solidFill>
              <a:srgbClr val="53A847">
                <a:alpha val="24706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33350"/>
              <a:ext cx="8445500" cy="2129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92"/>
                </a:lnSpc>
              </a:pPr>
              <a:r>
                <a:rPr lang="en-US" sz="3200">
                  <a:solidFill>
                    <a:srgbClr val="595959"/>
                  </a:solidFill>
                  <a:latin typeface="Poppins Bold"/>
                </a:rPr>
                <a:t>Translate only the needed part increase accuracy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E22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" y="1372642"/>
            <a:ext cx="24251513" cy="24251513"/>
          </a:xfrm>
          <a:custGeom>
            <a:avLst/>
            <a:gdLst/>
            <a:ahLst/>
            <a:cxnLst/>
            <a:rect r="r" b="b" t="t" l="l"/>
            <a:pathLst>
              <a:path h="24251513" w="24251513">
                <a:moveTo>
                  <a:pt x="0" y="0"/>
                </a:moveTo>
                <a:lnTo>
                  <a:pt x="24251513" y="0"/>
                </a:lnTo>
                <a:lnTo>
                  <a:pt x="24251513" y="24251513"/>
                </a:lnTo>
                <a:lnTo>
                  <a:pt x="0" y="24251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940142" y="0"/>
            <a:ext cx="6547756" cy="10287000"/>
            <a:chOff x="0" y="0"/>
            <a:chExt cx="8730342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730361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8730361">
                  <a:moveTo>
                    <a:pt x="0" y="0"/>
                  </a:moveTo>
                  <a:lnTo>
                    <a:pt x="8730361" y="0"/>
                  </a:lnTo>
                  <a:lnTo>
                    <a:pt x="8730361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753524" y="9006025"/>
            <a:ext cx="920989" cy="112661"/>
          </a:xfrm>
          <a:custGeom>
            <a:avLst/>
            <a:gdLst/>
            <a:ahLst/>
            <a:cxnLst/>
            <a:rect r="r" b="b" t="t" l="l"/>
            <a:pathLst>
              <a:path h="112661" w="920989">
                <a:moveTo>
                  <a:pt x="0" y="0"/>
                </a:moveTo>
                <a:lnTo>
                  <a:pt x="920989" y="0"/>
                </a:lnTo>
                <a:lnTo>
                  <a:pt x="920989" y="112661"/>
                </a:lnTo>
                <a:lnTo>
                  <a:pt x="0" y="112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67342" y="2840831"/>
            <a:ext cx="16074031" cy="18222788"/>
          </a:xfrm>
          <a:custGeom>
            <a:avLst/>
            <a:gdLst/>
            <a:ahLst/>
            <a:cxnLst/>
            <a:rect r="r" b="b" t="t" l="l"/>
            <a:pathLst>
              <a:path h="18222788" w="16074031">
                <a:moveTo>
                  <a:pt x="0" y="0"/>
                </a:moveTo>
                <a:lnTo>
                  <a:pt x="16074031" y="0"/>
                </a:lnTo>
                <a:lnTo>
                  <a:pt x="16074031" y="18222787"/>
                </a:lnTo>
                <a:lnTo>
                  <a:pt x="0" y="182227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070860"/>
            <a:ext cx="9375457" cy="3611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80"/>
              </a:lnSpc>
            </a:pPr>
            <a:r>
              <a:rPr lang="en-US" sz="8100">
                <a:solidFill>
                  <a:srgbClr val="222A35"/>
                </a:solidFill>
                <a:latin typeface="Poppins Bold"/>
              </a:rPr>
              <a:t>Research </a:t>
            </a:r>
            <a:r>
              <a:rPr lang="en-US" sz="8100">
                <a:solidFill>
                  <a:srgbClr val="E7D7C1"/>
                </a:solidFill>
                <a:latin typeface="Poppins Bold"/>
              </a:rPr>
              <a:t>Methodology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19050" y="2579914"/>
            <a:ext cx="933451" cy="4643370"/>
            <a:chOff x="0" y="0"/>
            <a:chExt cx="1244602" cy="61911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44600" cy="6191123"/>
            </a:xfrm>
            <a:custGeom>
              <a:avLst/>
              <a:gdLst/>
              <a:ahLst/>
              <a:cxnLst/>
              <a:rect r="r" b="b" t="t" l="l"/>
              <a:pathLst>
                <a:path h="6191123" w="1244600">
                  <a:moveTo>
                    <a:pt x="0" y="0"/>
                  </a:moveTo>
                  <a:lnTo>
                    <a:pt x="1244600" y="0"/>
                  </a:lnTo>
                  <a:lnTo>
                    <a:pt x="1244600" y="6191123"/>
                  </a:lnTo>
                  <a:lnTo>
                    <a:pt x="0" y="6191123"/>
                  </a:lnTo>
                  <a:close/>
                </a:path>
              </a:pathLst>
            </a:custGeom>
            <a:solidFill>
              <a:srgbClr val="C04C4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" t="0" r="-25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722015"/>
          </a:xfrm>
          <a:custGeom>
            <a:avLst/>
            <a:gdLst/>
            <a:ahLst/>
            <a:cxnLst/>
            <a:rect r="r" b="b" t="t" l="l"/>
            <a:pathLst>
              <a:path h="722015" w="18288000">
                <a:moveTo>
                  <a:pt x="0" y="0"/>
                </a:moveTo>
                <a:lnTo>
                  <a:pt x="18288000" y="0"/>
                </a:lnTo>
                <a:lnTo>
                  <a:pt x="18288000" y="722015"/>
                </a:lnTo>
                <a:lnTo>
                  <a:pt x="0" y="722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26264" y="1028700"/>
            <a:ext cx="12618720" cy="8229600"/>
          </a:xfrm>
          <a:custGeom>
            <a:avLst/>
            <a:gdLst/>
            <a:ahLst/>
            <a:cxnLst/>
            <a:rect r="r" b="b" t="t" l="l"/>
            <a:pathLst>
              <a:path h="8229600" w="12618720">
                <a:moveTo>
                  <a:pt x="0" y="0"/>
                </a:moveTo>
                <a:lnTo>
                  <a:pt x="12618720" y="0"/>
                </a:lnTo>
                <a:lnTo>
                  <a:pt x="126187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69664" y="9747163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14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-2207486" y="4545820"/>
            <a:ext cx="5090157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RESEARCH  FRAMEWORK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19050" y="2579914"/>
            <a:ext cx="933451" cy="4643370"/>
            <a:chOff x="0" y="0"/>
            <a:chExt cx="1244602" cy="61911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44600" cy="6191123"/>
            </a:xfrm>
            <a:custGeom>
              <a:avLst/>
              <a:gdLst/>
              <a:ahLst/>
              <a:cxnLst/>
              <a:rect r="r" b="b" t="t" l="l"/>
              <a:pathLst>
                <a:path h="6191123" w="1244600">
                  <a:moveTo>
                    <a:pt x="0" y="0"/>
                  </a:moveTo>
                  <a:lnTo>
                    <a:pt x="1244600" y="0"/>
                  </a:lnTo>
                  <a:lnTo>
                    <a:pt x="1244600" y="6191123"/>
                  </a:lnTo>
                  <a:lnTo>
                    <a:pt x="0" y="6191123"/>
                  </a:lnTo>
                  <a:close/>
                </a:path>
              </a:pathLst>
            </a:custGeom>
            <a:solidFill>
              <a:srgbClr val="C04C4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" t="0" r="-25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722015"/>
          </a:xfrm>
          <a:custGeom>
            <a:avLst/>
            <a:gdLst/>
            <a:ahLst/>
            <a:cxnLst/>
            <a:rect r="r" b="b" t="t" l="l"/>
            <a:pathLst>
              <a:path h="722015" w="18288000">
                <a:moveTo>
                  <a:pt x="0" y="0"/>
                </a:moveTo>
                <a:lnTo>
                  <a:pt x="18288000" y="0"/>
                </a:lnTo>
                <a:lnTo>
                  <a:pt x="18288000" y="722015"/>
                </a:lnTo>
                <a:lnTo>
                  <a:pt x="0" y="722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69710" y="1028700"/>
            <a:ext cx="9731829" cy="8229600"/>
          </a:xfrm>
          <a:custGeom>
            <a:avLst/>
            <a:gdLst/>
            <a:ahLst/>
            <a:cxnLst/>
            <a:rect r="r" b="b" t="t" l="l"/>
            <a:pathLst>
              <a:path h="8229600" w="9731829">
                <a:moveTo>
                  <a:pt x="0" y="0"/>
                </a:moveTo>
                <a:lnTo>
                  <a:pt x="9731828" y="0"/>
                </a:lnTo>
                <a:lnTo>
                  <a:pt x="973182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69664" y="9747163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14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-2207486" y="4545820"/>
            <a:ext cx="5090157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RESEARCH  FRAMEWORK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19050" y="2579914"/>
            <a:ext cx="933451" cy="4643370"/>
            <a:chOff x="0" y="0"/>
            <a:chExt cx="1244602" cy="61911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44600" cy="6191123"/>
            </a:xfrm>
            <a:custGeom>
              <a:avLst/>
              <a:gdLst/>
              <a:ahLst/>
              <a:cxnLst/>
              <a:rect r="r" b="b" t="t" l="l"/>
              <a:pathLst>
                <a:path h="6191123" w="1244600">
                  <a:moveTo>
                    <a:pt x="0" y="0"/>
                  </a:moveTo>
                  <a:lnTo>
                    <a:pt x="1244600" y="0"/>
                  </a:lnTo>
                  <a:lnTo>
                    <a:pt x="1244600" y="6191123"/>
                  </a:lnTo>
                  <a:lnTo>
                    <a:pt x="0" y="6191123"/>
                  </a:lnTo>
                  <a:close/>
                </a:path>
              </a:pathLst>
            </a:custGeom>
            <a:solidFill>
              <a:srgbClr val="C04C4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" t="0" r="-25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9525" y="0"/>
            <a:ext cx="18307050" cy="722767"/>
          </a:xfrm>
          <a:custGeom>
            <a:avLst/>
            <a:gdLst/>
            <a:ahLst/>
            <a:cxnLst/>
            <a:rect r="r" b="b" t="t" l="l"/>
            <a:pathLst>
              <a:path h="722767" w="18307050">
                <a:moveTo>
                  <a:pt x="0" y="0"/>
                </a:moveTo>
                <a:lnTo>
                  <a:pt x="18307050" y="0"/>
                </a:lnTo>
                <a:lnTo>
                  <a:pt x="18307050" y="722767"/>
                </a:lnTo>
                <a:lnTo>
                  <a:pt x="0" y="7227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705938">
            <a:off x="2803351" y="4475195"/>
            <a:ext cx="1670416" cy="1825591"/>
          </a:xfrm>
          <a:custGeom>
            <a:avLst/>
            <a:gdLst/>
            <a:ahLst/>
            <a:cxnLst/>
            <a:rect r="r" b="b" t="t" l="l"/>
            <a:pathLst>
              <a:path h="1825591" w="1670416">
                <a:moveTo>
                  <a:pt x="0" y="0"/>
                </a:moveTo>
                <a:lnTo>
                  <a:pt x="1670415" y="0"/>
                </a:lnTo>
                <a:lnTo>
                  <a:pt x="1670415" y="1825591"/>
                </a:lnTo>
                <a:lnTo>
                  <a:pt x="0" y="1825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36561">
            <a:off x="1666975" y="4271855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82133" y="5143500"/>
            <a:ext cx="1756426" cy="1561023"/>
          </a:xfrm>
          <a:custGeom>
            <a:avLst/>
            <a:gdLst/>
            <a:ahLst/>
            <a:cxnLst/>
            <a:rect r="r" b="b" t="t" l="l"/>
            <a:pathLst>
              <a:path h="1561023" w="1756426">
                <a:moveTo>
                  <a:pt x="0" y="0"/>
                </a:moveTo>
                <a:lnTo>
                  <a:pt x="1756425" y="0"/>
                </a:lnTo>
                <a:lnTo>
                  <a:pt x="1756425" y="1561023"/>
                </a:lnTo>
                <a:lnTo>
                  <a:pt x="0" y="15610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07887" y="3643382"/>
            <a:ext cx="3539593" cy="3314346"/>
          </a:xfrm>
          <a:custGeom>
            <a:avLst/>
            <a:gdLst/>
            <a:ahLst/>
            <a:cxnLst/>
            <a:rect r="r" b="b" t="t" l="l"/>
            <a:pathLst>
              <a:path h="3314346" w="3539593">
                <a:moveTo>
                  <a:pt x="0" y="0"/>
                </a:moveTo>
                <a:lnTo>
                  <a:pt x="3539593" y="0"/>
                </a:lnTo>
                <a:lnTo>
                  <a:pt x="3539593" y="3314346"/>
                </a:lnTo>
                <a:lnTo>
                  <a:pt x="0" y="33143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169664" y="9747163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10400" y="1392046"/>
            <a:ext cx="10439400" cy="72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4800">
                <a:solidFill>
                  <a:srgbClr val="404040"/>
                </a:solidFill>
                <a:latin typeface="Poppins Bold"/>
              </a:rPr>
              <a:t>INTRODUCTION</a:t>
            </a:r>
          </a:p>
        </p:txBody>
      </p:sp>
      <p:sp>
        <p:nvSpPr>
          <p:cNvPr name="TextBox 14" id="14"/>
          <p:cNvSpPr txBox="true"/>
          <p:nvPr/>
        </p:nvSpPr>
        <p:spPr>
          <a:xfrm rot="-5400000">
            <a:off x="-2207502" y="4545836"/>
            <a:ext cx="5090157" cy="65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205" y="787944"/>
            <a:ext cx="6428830" cy="9356271"/>
            <a:chOff x="0" y="0"/>
            <a:chExt cx="8571774" cy="124750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71738" cy="12475083"/>
            </a:xfrm>
            <a:custGeom>
              <a:avLst/>
              <a:gdLst/>
              <a:ahLst/>
              <a:cxnLst/>
              <a:rect r="r" b="b" t="t" l="l"/>
              <a:pathLst>
                <a:path h="12475083" w="8571738">
                  <a:moveTo>
                    <a:pt x="0" y="0"/>
                  </a:moveTo>
                  <a:lnTo>
                    <a:pt x="8571738" y="0"/>
                  </a:lnTo>
                  <a:lnTo>
                    <a:pt x="8571738" y="12475083"/>
                  </a:lnTo>
                  <a:lnTo>
                    <a:pt x="0" y="12475083"/>
                  </a:lnTo>
                  <a:close/>
                </a:path>
              </a:pathLst>
            </a:custGeom>
            <a:solidFill>
              <a:srgbClr val="C8C9C9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19050" y="2579914"/>
            <a:ext cx="933451" cy="4643370"/>
            <a:chOff x="0" y="0"/>
            <a:chExt cx="1244602" cy="61911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44600" cy="6191123"/>
            </a:xfrm>
            <a:custGeom>
              <a:avLst/>
              <a:gdLst/>
              <a:ahLst/>
              <a:cxnLst/>
              <a:rect r="r" b="b" t="t" l="l"/>
              <a:pathLst>
                <a:path h="6191123" w="1244600">
                  <a:moveTo>
                    <a:pt x="0" y="0"/>
                  </a:moveTo>
                  <a:lnTo>
                    <a:pt x="1244600" y="0"/>
                  </a:lnTo>
                  <a:lnTo>
                    <a:pt x="1244600" y="6191123"/>
                  </a:lnTo>
                  <a:lnTo>
                    <a:pt x="0" y="6191123"/>
                  </a:lnTo>
                  <a:close/>
                </a:path>
              </a:pathLst>
            </a:custGeom>
            <a:solidFill>
              <a:srgbClr val="C04C4C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" t="0" r="-25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18288000" cy="722015"/>
          </a:xfrm>
          <a:custGeom>
            <a:avLst/>
            <a:gdLst/>
            <a:ahLst/>
            <a:cxnLst/>
            <a:rect r="r" b="b" t="t" l="l"/>
            <a:pathLst>
              <a:path h="722015" w="18288000">
                <a:moveTo>
                  <a:pt x="0" y="0"/>
                </a:moveTo>
                <a:lnTo>
                  <a:pt x="18288000" y="0"/>
                </a:lnTo>
                <a:lnTo>
                  <a:pt x="18288000" y="722015"/>
                </a:lnTo>
                <a:lnTo>
                  <a:pt x="0" y="722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2489275"/>
            <a:ext cx="5817930" cy="5308450"/>
          </a:xfrm>
          <a:custGeom>
            <a:avLst/>
            <a:gdLst/>
            <a:ahLst/>
            <a:cxnLst/>
            <a:rect r="r" b="b" t="t" l="l"/>
            <a:pathLst>
              <a:path h="5308450" w="5817930">
                <a:moveTo>
                  <a:pt x="0" y="0"/>
                </a:moveTo>
                <a:lnTo>
                  <a:pt x="5817930" y="0"/>
                </a:lnTo>
                <a:lnTo>
                  <a:pt x="5817930" y="5308450"/>
                </a:lnTo>
                <a:lnTo>
                  <a:pt x="0" y="53084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25714" y="7279466"/>
            <a:ext cx="1836571" cy="1836571"/>
          </a:xfrm>
          <a:custGeom>
            <a:avLst/>
            <a:gdLst/>
            <a:ahLst/>
            <a:cxnLst/>
            <a:rect r="r" b="b" t="t" l="l"/>
            <a:pathLst>
              <a:path h="1836571" w="1836571">
                <a:moveTo>
                  <a:pt x="0" y="0"/>
                </a:moveTo>
                <a:lnTo>
                  <a:pt x="1836572" y="0"/>
                </a:lnTo>
                <a:lnTo>
                  <a:pt x="1836572" y="1836572"/>
                </a:lnTo>
                <a:lnTo>
                  <a:pt x="0" y="1836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42921" y="2019301"/>
            <a:ext cx="2402159" cy="1921727"/>
          </a:xfrm>
          <a:custGeom>
            <a:avLst/>
            <a:gdLst/>
            <a:ahLst/>
            <a:cxnLst/>
            <a:rect r="r" b="b" t="t" l="l"/>
            <a:pathLst>
              <a:path h="1921727" w="2402159">
                <a:moveTo>
                  <a:pt x="0" y="0"/>
                </a:moveTo>
                <a:lnTo>
                  <a:pt x="2402158" y="0"/>
                </a:lnTo>
                <a:lnTo>
                  <a:pt x="2402158" y="1921727"/>
                </a:lnTo>
                <a:lnTo>
                  <a:pt x="0" y="19217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858125" y="4366840"/>
            <a:ext cx="2571750" cy="2407801"/>
          </a:xfrm>
          <a:custGeom>
            <a:avLst/>
            <a:gdLst/>
            <a:ahLst/>
            <a:cxnLst/>
            <a:rect r="r" b="b" t="t" l="l"/>
            <a:pathLst>
              <a:path h="2407801" w="2571750">
                <a:moveTo>
                  <a:pt x="0" y="0"/>
                </a:moveTo>
                <a:lnTo>
                  <a:pt x="2571750" y="0"/>
                </a:lnTo>
                <a:lnTo>
                  <a:pt x="2571750" y="2407801"/>
                </a:lnTo>
                <a:lnTo>
                  <a:pt x="0" y="24078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192804" y="2511110"/>
            <a:ext cx="857989" cy="611317"/>
          </a:xfrm>
          <a:custGeom>
            <a:avLst/>
            <a:gdLst/>
            <a:ahLst/>
            <a:cxnLst/>
            <a:rect r="r" b="b" t="t" l="l"/>
            <a:pathLst>
              <a:path h="611317" w="857989">
                <a:moveTo>
                  <a:pt x="0" y="0"/>
                </a:moveTo>
                <a:lnTo>
                  <a:pt x="857990" y="0"/>
                </a:lnTo>
                <a:lnTo>
                  <a:pt x="857990" y="611317"/>
                </a:lnTo>
                <a:lnTo>
                  <a:pt x="0" y="6113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169664" y="9747163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15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-2207486" y="4545820"/>
            <a:ext cx="5090157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DATA COLLECTION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1192804" y="5471103"/>
            <a:ext cx="857989" cy="611317"/>
          </a:xfrm>
          <a:custGeom>
            <a:avLst/>
            <a:gdLst/>
            <a:ahLst/>
            <a:cxnLst/>
            <a:rect r="r" b="b" t="t" l="l"/>
            <a:pathLst>
              <a:path h="611317" w="857989">
                <a:moveTo>
                  <a:pt x="0" y="0"/>
                </a:moveTo>
                <a:lnTo>
                  <a:pt x="857990" y="0"/>
                </a:lnTo>
                <a:lnTo>
                  <a:pt x="857990" y="611317"/>
                </a:lnTo>
                <a:lnTo>
                  <a:pt x="0" y="6113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192804" y="8084667"/>
            <a:ext cx="857989" cy="611317"/>
          </a:xfrm>
          <a:custGeom>
            <a:avLst/>
            <a:gdLst/>
            <a:ahLst/>
            <a:cxnLst/>
            <a:rect r="r" b="b" t="t" l="l"/>
            <a:pathLst>
              <a:path h="611317" w="857989">
                <a:moveTo>
                  <a:pt x="0" y="0"/>
                </a:moveTo>
                <a:lnTo>
                  <a:pt x="857990" y="0"/>
                </a:lnTo>
                <a:lnTo>
                  <a:pt x="857990" y="611317"/>
                </a:lnTo>
                <a:lnTo>
                  <a:pt x="0" y="6113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3146169" y="2296095"/>
            <a:ext cx="2588594" cy="1076893"/>
            <a:chOff x="0" y="0"/>
            <a:chExt cx="3451459" cy="143585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451458" cy="1435862"/>
            </a:xfrm>
            <a:custGeom>
              <a:avLst/>
              <a:gdLst/>
              <a:ahLst/>
              <a:cxnLst/>
              <a:rect r="r" b="b" t="t" l="l"/>
              <a:pathLst>
                <a:path h="1435862" w="3451458">
                  <a:moveTo>
                    <a:pt x="0" y="717931"/>
                  </a:moveTo>
                  <a:cubicBezTo>
                    <a:pt x="0" y="321437"/>
                    <a:pt x="142518" y="0"/>
                    <a:pt x="318315" y="0"/>
                  </a:cubicBezTo>
                  <a:lnTo>
                    <a:pt x="3133143" y="0"/>
                  </a:lnTo>
                  <a:cubicBezTo>
                    <a:pt x="3308940" y="0"/>
                    <a:pt x="3451458" y="321437"/>
                    <a:pt x="3451458" y="717931"/>
                  </a:cubicBezTo>
                  <a:cubicBezTo>
                    <a:pt x="3451458" y="1114425"/>
                    <a:pt x="3308940" y="1435862"/>
                    <a:pt x="3133143" y="1435862"/>
                  </a:cubicBezTo>
                  <a:lnTo>
                    <a:pt x="318315" y="1435862"/>
                  </a:lnTo>
                  <a:cubicBezTo>
                    <a:pt x="142518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85725"/>
              <a:ext cx="3451459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too formal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146169" y="5238315"/>
            <a:ext cx="2588594" cy="1076893"/>
            <a:chOff x="0" y="0"/>
            <a:chExt cx="3451459" cy="143585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451458" cy="1435862"/>
            </a:xfrm>
            <a:custGeom>
              <a:avLst/>
              <a:gdLst/>
              <a:ahLst/>
              <a:cxnLst/>
              <a:rect r="r" b="b" t="t" l="l"/>
              <a:pathLst>
                <a:path h="1435862" w="3451458">
                  <a:moveTo>
                    <a:pt x="0" y="717931"/>
                  </a:moveTo>
                  <a:cubicBezTo>
                    <a:pt x="0" y="321437"/>
                    <a:pt x="142518" y="0"/>
                    <a:pt x="318315" y="0"/>
                  </a:cubicBezTo>
                  <a:lnTo>
                    <a:pt x="3133143" y="0"/>
                  </a:lnTo>
                  <a:cubicBezTo>
                    <a:pt x="3308940" y="0"/>
                    <a:pt x="3451458" y="321437"/>
                    <a:pt x="3451458" y="717931"/>
                  </a:cubicBezTo>
                  <a:cubicBezTo>
                    <a:pt x="3451458" y="1114425"/>
                    <a:pt x="3308940" y="1435862"/>
                    <a:pt x="3133143" y="1435862"/>
                  </a:cubicBezTo>
                  <a:lnTo>
                    <a:pt x="318315" y="1435862"/>
                  </a:lnTo>
                  <a:cubicBezTo>
                    <a:pt x="142518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3451459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too short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146169" y="7851879"/>
            <a:ext cx="2588594" cy="1076893"/>
            <a:chOff x="0" y="0"/>
            <a:chExt cx="3451459" cy="143585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451458" cy="1435862"/>
            </a:xfrm>
            <a:custGeom>
              <a:avLst/>
              <a:gdLst/>
              <a:ahLst/>
              <a:cxnLst/>
              <a:rect r="r" b="b" t="t" l="l"/>
              <a:pathLst>
                <a:path h="1435862" w="3451458">
                  <a:moveTo>
                    <a:pt x="0" y="717931"/>
                  </a:moveTo>
                  <a:cubicBezTo>
                    <a:pt x="0" y="321437"/>
                    <a:pt x="142518" y="0"/>
                    <a:pt x="318315" y="0"/>
                  </a:cubicBezTo>
                  <a:lnTo>
                    <a:pt x="3133143" y="0"/>
                  </a:lnTo>
                  <a:cubicBezTo>
                    <a:pt x="3308940" y="0"/>
                    <a:pt x="3451458" y="321437"/>
                    <a:pt x="3451458" y="717931"/>
                  </a:cubicBezTo>
                  <a:cubicBezTo>
                    <a:pt x="3451458" y="1114425"/>
                    <a:pt x="3308940" y="1435862"/>
                    <a:pt x="3133143" y="1435862"/>
                  </a:cubicBezTo>
                  <a:lnTo>
                    <a:pt x="318315" y="1435862"/>
                  </a:lnTo>
                  <a:cubicBezTo>
                    <a:pt x="142518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85725"/>
              <a:ext cx="3451459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too wide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7942921" y="1038225"/>
            <a:ext cx="7791842" cy="72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800">
                <a:solidFill>
                  <a:srgbClr val="404040"/>
                </a:solidFill>
                <a:latin typeface="Poppins Bold"/>
              </a:rPr>
              <a:t>Data Source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205" y="787944"/>
            <a:ext cx="6428830" cy="9356271"/>
            <a:chOff x="0" y="0"/>
            <a:chExt cx="8571774" cy="124750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71738" cy="12475083"/>
            </a:xfrm>
            <a:custGeom>
              <a:avLst/>
              <a:gdLst/>
              <a:ahLst/>
              <a:cxnLst/>
              <a:rect r="r" b="b" t="t" l="l"/>
              <a:pathLst>
                <a:path h="12475083" w="8571738">
                  <a:moveTo>
                    <a:pt x="0" y="0"/>
                  </a:moveTo>
                  <a:lnTo>
                    <a:pt x="8571738" y="0"/>
                  </a:lnTo>
                  <a:lnTo>
                    <a:pt x="8571738" y="12475083"/>
                  </a:lnTo>
                  <a:lnTo>
                    <a:pt x="0" y="12475083"/>
                  </a:lnTo>
                  <a:close/>
                </a:path>
              </a:pathLst>
            </a:custGeom>
            <a:solidFill>
              <a:srgbClr val="C8C9C9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19050" y="2579914"/>
            <a:ext cx="933451" cy="4643370"/>
            <a:chOff x="0" y="0"/>
            <a:chExt cx="1244602" cy="61911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44600" cy="6191123"/>
            </a:xfrm>
            <a:custGeom>
              <a:avLst/>
              <a:gdLst/>
              <a:ahLst/>
              <a:cxnLst/>
              <a:rect r="r" b="b" t="t" l="l"/>
              <a:pathLst>
                <a:path h="6191123" w="1244600">
                  <a:moveTo>
                    <a:pt x="0" y="0"/>
                  </a:moveTo>
                  <a:lnTo>
                    <a:pt x="1244600" y="0"/>
                  </a:lnTo>
                  <a:lnTo>
                    <a:pt x="1244600" y="6191123"/>
                  </a:lnTo>
                  <a:lnTo>
                    <a:pt x="0" y="6191123"/>
                  </a:lnTo>
                  <a:close/>
                </a:path>
              </a:pathLst>
            </a:custGeom>
            <a:solidFill>
              <a:srgbClr val="C04C4C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" t="0" r="-25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18288000" cy="722015"/>
          </a:xfrm>
          <a:custGeom>
            <a:avLst/>
            <a:gdLst/>
            <a:ahLst/>
            <a:cxnLst/>
            <a:rect r="r" b="b" t="t" l="l"/>
            <a:pathLst>
              <a:path h="722015" w="18288000">
                <a:moveTo>
                  <a:pt x="0" y="0"/>
                </a:moveTo>
                <a:lnTo>
                  <a:pt x="18288000" y="0"/>
                </a:lnTo>
                <a:lnTo>
                  <a:pt x="18288000" y="722015"/>
                </a:lnTo>
                <a:lnTo>
                  <a:pt x="0" y="722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2489275"/>
            <a:ext cx="5817930" cy="5308450"/>
          </a:xfrm>
          <a:custGeom>
            <a:avLst/>
            <a:gdLst/>
            <a:ahLst/>
            <a:cxnLst/>
            <a:rect r="r" b="b" t="t" l="l"/>
            <a:pathLst>
              <a:path h="5308450" w="5817930">
                <a:moveTo>
                  <a:pt x="0" y="0"/>
                </a:moveTo>
                <a:lnTo>
                  <a:pt x="5817930" y="0"/>
                </a:lnTo>
                <a:lnTo>
                  <a:pt x="5817930" y="5308450"/>
                </a:lnTo>
                <a:lnTo>
                  <a:pt x="0" y="53084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00338" y="4447558"/>
            <a:ext cx="2067518" cy="1323212"/>
          </a:xfrm>
          <a:custGeom>
            <a:avLst/>
            <a:gdLst/>
            <a:ahLst/>
            <a:cxnLst/>
            <a:rect r="r" b="b" t="t" l="l"/>
            <a:pathLst>
              <a:path h="1323212" w="2067518">
                <a:moveTo>
                  <a:pt x="0" y="0"/>
                </a:moveTo>
                <a:lnTo>
                  <a:pt x="2067518" y="0"/>
                </a:lnTo>
                <a:lnTo>
                  <a:pt x="2067518" y="1323212"/>
                </a:lnTo>
                <a:lnTo>
                  <a:pt x="0" y="13232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3885590">
            <a:off x="10601518" y="3691970"/>
            <a:ext cx="1177723" cy="860809"/>
          </a:xfrm>
          <a:custGeom>
            <a:avLst/>
            <a:gdLst/>
            <a:ahLst/>
            <a:cxnLst/>
            <a:rect r="r" b="b" t="t" l="l"/>
            <a:pathLst>
              <a:path h="860809" w="1177723">
                <a:moveTo>
                  <a:pt x="0" y="0"/>
                </a:moveTo>
                <a:lnTo>
                  <a:pt x="1177723" y="0"/>
                </a:lnTo>
                <a:lnTo>
                  <a:pt x="1177723" y="860809"/>
                </a:lnTo>
                <a:lnTo>
                  <a:pt x="0" y="860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169664" y="9747163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15</a:t>
            </a:r>
          </a:p>
        </p:txBody>
      </p:sp>
      <p:sp>
        <p:nvSpPr>
          <p:cNvPr name="TextBox 14" id="14"/>
          <p:cNvSpPr txBox="true"/>
          <p:nvPr/>
        </p:nvSpPr>
        <p:spPr>
          <a:xfrm rot="-5400000">
            <a:off x="-2207486" y="4545820"/>
            <a:ext cx="5090157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DATA COLLECTION</a:t>
            </a:r>
          </a:p>
        </p:txBody>
      </p:sp>
      <p:sp>
        <p:nvSpPr>
          <p:cNvPr name="Freeform 15" id="15"/>
          <p:cNvSpPr/>
          <p:nvPr/>
        </p:nvSpPr>
        <p:spPr>
          <a:xfrm flipH="false" flipV="true" rot="6577642">
            <a:off x="13193596" y="3511610"/>
            <a:ext cx="1177723" cy="860809"/>
          </a:xfrm>
          <a:custGeom>
            <a:avLst/>
            <a:gdLst/>
            <a:ahLst/>
            <a:cxnLst/>
            <a:rect r="r" b="b" t="t" l="l"/>
            <a:pathLst>
              <a:path h="860809" w="1177723">
                <a:moveTo>
                  <a:pt x="0" y="860808"/>
                </a:moveTo>
                <a:lnTo>
                  <a:pt x="1177723" y="860808"/>
                </a:lnTo>
                <a:lnTo>
                  <a:pt x="1177723" y="0"/>
                </a:lnTo>
                <a:lnTo>
                  <a:pt x="0" y="0"/>
                </a:lnTo>
                <a:lnTo>
                  <a:pt x="0" y="86080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2093277">
            <a:off x="10679133" y="6085480"/>
            <a:ext cx="1177723" cy="860809"/>
          </a:xfrm>
          <a:custGeom>
            <a:avLst/>
            <a:gdLst/>
            <a:ahLst/>
            <a:cxnLst/>
            <a:rect r="r" b="b" t="t" l="l"/>
            <a:pathLst>
              <a:path h="860809" w="1177723">
                <a:moveTo>
                  <a:pt x="0" y="0"/>
                </a:moveTo>
                <a:lnTo>
                  <a:pt x="1177723" y="0"/>
                </a:lnTo>
                <a:lnTo>
                  <a:pt x="1177723" y="860808"/>
                </a:lnTo>
                <a:lnTo>
                  <a:pt x="0" y="8608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7287185">
            <a:off x="13193596" y="6048417"/>
            <a:ext cx="1177723" cy="860809"/>
          </a:xfrm>
          <a:custGeom>
            <a:avLst/>
            <a:gdLst/>
            <a:ahLst/>
            <a:cxnLst/>
            <a:rect r="r" b="b" t="t" l="l"/>
            <a:pathLst>
              <a:path h="860809" w="1177723">
                <a:moveTo>
                  <a:pt x="0" y="0"/>
                </a:moveTo>
                <a:lnTo>
                  <a:pt x="1177723" y="0"/>
                </a:lnTo>
                <a:lnTo>
                  <a:pt x="1177723" y="860809"/>
                </a:lnTo>
                <a:lnTo>
                  <a:pt x="0" y="860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7961373" y="3045481"/>
            <a:ext cx="2588594" cy="1076893"/>
            <a:chOff x="0" y="0"/>
            <a:chExt cx="3451459" cy="143585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451458" cy="1435862"/>
            </a:xfrm>
            <a:custGeom>
              <a:avLst/>
              <a:gdLst/>
              <a:ahLst/>
              <a:cxnLst/>
              <a:rect r="r" b="b" t="t" l="l"/>
              <a:pathLst>
                <a:path h="1435862" w="3451458">
                  <a:moveTo>
                    <a:pt x="0" y="717931"/>
                  </a:moveTo>
                  <a:cubicBezTo>
                    <a:pt x="0" y="321437"/>
                    <a:pt x="142518" y="0"/>
                    <a:pt x="318315" y="0"/>
                  </a:cubicBezTo>
                  <a:lnTo>
                    <a:pt x="3133143" y="0"/>
                  </a:lnTo>
                  <a:cubicBezTo>
                    <a:pt x="3308940" y="0"/>
                    <a:pt x="3451458" y="321437"/>
                    <a:pt x="3451458" y="717931"/>
                  </a:cubicBezTo>
                  <a:cubicBezTo>
                    <a:pt x="3451458" y="1114425"/>
                    <a:pt x="3308940" y="1435862"/>
                    <a:pt x="3133143" y="1435862"/>
                  </a:cubicBezTo>
                  <a:lnTo>
                    <a:pt x="318315" y="1435862"/>
                  </a:lnTo>
                  <a:cubicBezTo>
                    <a:pt x="142518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3451459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Focus on GP domain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385654" y="3000217"/>
            <a:ext cx="2209175" cy="1076893"/>
            <a:chOff x="0" y="0"/>
            <a:chExt cx="2945567" cy="143585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945566" cy="1435862"/>
            </a:xfrm>
            <a:custGeom>
              <a:avLst/>
              <a:gdLst/>
              <a:ahLst/>
              <a:cxnLst/>
              <a:rect r="r" b="b" t="t" l="l"/>
              <a:pathLst>
                <a:path h="1435862" w="2945566">
                  <a:moveTo>
                    <a:pt x="0" y="717931"/>
                  </a:moveTo>
                  <a:cubicBezTo>
                    <a:pt x="0" y="321437"/>
                    <a:pt x="121629" y="0"/>
                    <a:pt x="271658" y="0"/>
                  </a:cubicBezTo>
                  <a:lnTo>
                    <a:pt x="2673908" y="0"/>
                  </a:lnTo>
                  <a:cubicBezTo>
                    <a:pt x="2823937" y="0"/>
                    <a:pt x="2945566" y="321437"/>
                    <a:pt x="2945566" y="717931"/>
                  </a:cubicBezTo>
                  <a:cubicBezTo>
                    <a:pt x="2945566" y="1114425"/>
                    <a:pt x="2823937" y="1435862"/>
                    <a:pt x="2673908" y="1435862"/>
                  </a:cubicBezTo>
                  <a:lnTo>
                    <a:pt x="271658" y="1435862"/>
                  </a:lnTo>
                  <a:cubicBezTo>
                    <a:pt x="121629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2945567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Easiy access data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329612" y="6839709"/>
            <a:ext cx="2209175" cy="1076893"/>
            <a:chOff x="0" y="0"/>
            <a:chExt cx="2945567" cy="143585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945566" cy="1435862"/>
            </a:xfrm>
            <a:custGeom>
              <a:avLst/>
              <a:gdLst/>
              <a:ahLst/>
              <a:cxnLst/>
              <a:rect r="r" b="b" t="t" l="l"/>
              <a:pathLst>
                <a:path h="1435862" w="2945566">
                  <a:moveTo>
                    <a:pt x="0" y="717931"/>
                  </a:moveTo>
                  <a:cubicBezTo>
                    <a:pt x="0" y="321437"/>
                    <a:pt x="121629" y="0"/>
                    <a:pt x="271658" y="0"/>
                  </a:cubicBezTo>
                  <a:lnTo>
                    <a:pt x="2673908" y="0"/>
                  </a:lnTo>
                  <a:cubicBezTo>
                    <a:pt x="2823937" y="0"/>
                    <a:pt x="2945566" y="321437"/>
                    <a:pt x="2945566" y="717931"/>
                  </a:cubicBezTo>
                  <a:cubicBezTo>
                    <a:pt x="2945566" y="1114425"/>
                    <a:pt x="2823937" y="1435862"/>
                    <a:pt x="2673908" y="1435862"/>
                  </a:cubicBezTo>
                  <a:lnTo>
                    <a:pt x="271658" y="1435862"/>
                  </a:lnTo>
                  <a:cubicBezTo>
                    <a:pt x="121629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2945567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CS situation is observed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785061" y="6893242"/>
            <a:ext cx="3028604" cy="1076893"/>
            <a:chOff x="0" y="0"/>
            <a:chExt cx="4038139" cy="143585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038137" cy="1435862"/>
            </a:xfrm>
            <a:custGeom>
              <a:avLst/>
              <a:gdLst/>
              <a:ahLst/>
              <a:cxnLst/>
              <a:rect r="r" b="b" t="t" l="l"/>
              <a:pathLst>
                <a:path h="1435862" w="4038137">
                  <a:moveTo>
                    <a:pt x="0" y="717931"/>
                  </a:moveTo>
                  <a:cubicBezTo>
                    <a:pt x="0" y="321437"/>
                    <a:pt x="166743" y="0"/>
                    <a:pt x="372422" y="0"/>
                  </a:cubicBezTo>
                  <a:lnTo>
                    <a:pt x="3665715" y="0"/>
                  </a:lnTo>
                  <a:cubicBezTo>
                    <a:pt x="3871394" y="0"/>
                    <a:pt x="4038137" y="321437"/>
                    <a:pt x="4038137" y="717931"/>
                  </a:cubicBezTo>
                  <a:cubicBezTo>
                    <a:pt x="4038137" y="1114425"/>
                    <a:pt x="3871394" y="1435862"/>
                    <a:pt x="3665715" y="1435862"/>
                  </a:cubicBezTo>
                  <a:lnTo>
                    <a:pt x="372422" y="1435862"/>
                  </a:lnTo>
                  <a:cubicBezTo>
                    <a:pt x="166743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4038139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"/>
                </a:rPr>
                <a:t>Scrapping-friendly website design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7942921" y="1038225"/>
            <a:ext cx="9316379" cy="72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800">
                <a:solidFill>
                  <a:srgbClr val="404040"/>
                </a:solidFill>
                <a:latin typeface="Poppins Bold"/>
              </a:rPr>
              <a:t>Data Source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205" y="787944"/>
            <a:ext cx="6428830" cy="9356271"/>
            <a:chOff x="0" y="0"/>
            <a:chExt cx="8571774" cy="124750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71738" cy="12475083"/>
            </a:xfrm>
            <a:custGeom>
              <a:avLst/>
              <a:gdLst/>
              <a:ahLst/>
              <a:cxnLst/>
              <a:rect r="r" b="b" t="t" l="l"/>
              <a:pathLst>
                <a:path h="12475083" w="8571738">
                  <a:moveTo>
                    <a:pt x="0" y="0"/>
                  </a:moveTo>
                  <a:lnTo>
                    <a:pt x="8571738" y="0"/>
                  </a:lnTo>
                  <a:lnTo>
                    <a:pt x="8571738" y="12475083"/>
                  </a:lnTo>
                  <a:lnTo>
                    <a:pt x="0" y="12475083"/>
                  </a:lnTo>
                  <a:close/>
                </a:path>
              </a:pathLst>
            </a:custGeom>
            <a:solidFill>
              <a:srgbClr val="C8C9C9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19050" y="2579914"/>
            <a:ext cx="933451" cy="4643370"/>
            <a:chOff x="0" y="0"/>
            <a:chExt cx="1244602" cy="61911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44600" cy="6191123"/>
            </a:xfrm>
            <a:custGeom>
              <a:avLst/>
              <a:gdLst/>
              <a:ahLst/>
              <a:cxnLst/>
              <a:rect r="r" b="b" t="t" l="l"/>
              <a:pathLst>
                <a:path h="6191123" w="1244600">
                  <a:moveTo>
                    <a:pt x="0" y="0"/>
                  </a:moveTo>
                  <a:lnTo>
                    <a:pt x="1244600" y="0"/>
                  </a:lnTo>
                  <a:lnTo>
                    <a:pt x="1244600" y="6191123"/>
                  </a:lnTo>
                  <a:lnTo>
                    <a:pt x="0" y="6191123"/>
                  </a:lnTo>
                  <a:close/>
                </a:path>
              </a:pathLst>
            </a:custGeom>
            <a:solidFill>
              <a:srgbClr val="C04C4C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" t="0" r="-25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18288000" cy="722015"/>
          </a:xfrm>
          <a:custGeom>
            <a:avLst/>
            <a:gdLst/>
            <a:ahLst/>
            <a:cxnLst/>
            <a:rect r="r" b="b" t="t" l="l"/>
            <a:pathLst>
              <a:path h="722015" w="18288000">
                <a:moveTo>
                  <a:pt x="0" y="0"/>
                </a:moveTo>
                <a:lnTo>
                  <a:pt x="18288000" y="0"/>
                </a:lnTo>
                <a:lnTo>
                  <a:pt x="18288000" y="722015"/>
                </a:lnTo>
                <a:lnTo>
                  <a:pt x="0" y="722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2489275"/>
            <a:ext cx="5817930" cy="5308450"/>
          </a:xfrm>
          <a:custGeom>
            <a:avLst/>
            <a:gdLst/>
            <a:ahLst/>
            <a:cxnLst/>
            <a:rect r="r" b="b" t="t" l="l"/>
            <a:pathLst>
              <a:path h="5308450" w="5817930">
                <a:moveTo>
                  <a:pt x="0" y="0"/>
                </a:moveTo>
                <a:lnTo>
                  <a:pt x="5817930" y="0"/>
                </a:lnTo>
                <a:lnTo>
                  <a:pt x="5817930" y="5308450"/>
                </a:lnTo>
                <a:lnTo>
                  <a:pt x="0" y="53084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680576" y="2039475"/>
            <a:ext cx="8257796" cy="7218825"/>
          </a:xfrm>
          <a:custGeom>
            <a:avLst/>
            <a:gdLst/>
            <a:ahLst/>
            <a:cxnLst/>
            <a:rect r="r" b="b" t="t" l="l"/>
            <a:pathLst>
              <a:path h="7218825" w="8257796">
                <a:moveTo>
                  <a:pt x="0" y="0"/>
                </a:moveTo>
                <a:lnTo>
                  <a:pt x="8257796" y="0"/>
                </a:lnTo>
                <a:lnTo>
                  <a:pt x="8257796" y="7218825"/>
                </a:lnTo>
                <a:lnTo>
                  <a:pt x="0" y="72188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169664" y="9747163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15</a:t>
            </a: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-2207486" y="4545820"/>
            <a:ext cx="5090157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DATA COLLECTION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42921" y="1038225"/>
            <a:ext cx="9316379" cy="72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800">
                <a:solidFill>
                  <a:srgbClr val="404040"/>
                </a:solidFill>
                <a:latin typeface="Poppins Bold"/>
              </a:rPr>
              <a:t>Data Source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205" y="787944"/>
            <a:ext cx="6428830" cy="9356271"/>
            <a:chOff x="0" y="0"/>
            <a:chExt cx="8571774" cy="124750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71738" cy="12475083"/>
            </a:xfrm>
            <a:custGeom>
              <a:avLst/>
              <a:gdLst/>
              <a:ahLst/>
              <a:cxnLst/>
              <a:rect r="r" b="b" t="t" l="l"/>
              <a:pathLst>
                <a:path h="12475083" w="8571738">
                  <a:moveTo>
                    <a:pt x="0" y="0"/>
                  </a:moveTo>
                  <a:lnTo>
                    <a:pt x="8571738" y="0"/>
                  </a:lnTo>
                  <a:lnTo>
                    <a:pt x="8571738" y="12475083"/>
                  </a:lnTo>
                  <a:lnTo>
                    <a:pt x="0" y="12475083"/>
                  </a:lnTo>
                  <a:close/>
                </a:path>
              </a:pathLst>
            </a:custGeom>
            <a:solidFill>
              <a:srgbClr val="C8C9C9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19050" y="2579914"/>
            <a:ext cx="933451" cy="4643370"/>
            <a:chOff x="0" y="0"/>
            <a:chExt cx="1244602" cy="61911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44600" cy="6191123"/>
            </a:xfrm>
            <a:custGeom>
              <a:avLst/>
              <a:gdLst/>
              <a:ahLst/>
              <a:cxnLst/>
              <a:rect r="r" b="b" t="t" l="l"/>
              <a:pathLst>
                <a:path h="6191123" w="1244600">
                  <a:moveTo>
                    <a:pt x="0" y="0"/>
                  </a:moveTo>
                  <a:lnTo>
                    <a:pt x="1244600" y="0"/>
                  </a:lnTo>
                  <a:lnTo>
                    <a:pt x="1244600" y="6191123"/>
                  </a:lnTo>
                  <a:lnTo>
                    <a:pt x="0" y="6191123"/>
                  </a:lnTo>
                  <a:close/>
                </a:path>
              </a:pathLst>
            </a:custGeom>
            <a:solidFill>
              <a:srgbClr val="C04C4C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" t="0" r="-25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18288000" cy="722015"/>
          </a:xfrm>
          <a:custGeom>
            <a:avLst/>
            <a:gdLst/>
            <a:ahLst/>
            <a:cxnLst/>
            <a:rect r="r" b="b" t="t" l="l"/>
            <a:pathLst>
              <a:path h="722015" w="18288000">
                <a:moveTo>
                  <a:pt x="0" y="0"/>
                </a:moveTo>
                <a:lnTo>
                  <a:pt x="18288000" y="0"/>
                </a:lnTo>
                <a:lnTo>
                  <a:pt x="18288000" y="722015"/>
                </a:lnTo>
                <a:lnTo>
                  <a:pt x="0" y="722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2489275"/>
            <a:ext cx="5817930" cy="5308450"/>
          </a:xfrm>
          <a:custGeom>
            <a:avLst/>
            <a:gdLst/>
            <a:ahLst/>
            <a:cxnLst/>
            <a:rect r="r" b="b" t="t" l="l"/>
            <a:pathLst>
              <a:path h="5308450" w="5817930">
                <a:moveTo>
                  <a:pt x="0" y="0"/>
                </a:moveTo>
                <a:lnTo>
                  <a:pt x="5817930" y="0"/>
                </a:lnTo>
                <a:lnTo>
                  <a:pt x="5817930" y="5308450"/>
                </a:lnTo>
                <a:lnTo>
                  <a:pt x="0" y="53084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885590">
            <a:off x="10802665" y="3181028"/>
            <a:ext cx="1177723" cy="860809"/>
          </a:xfrm>
          <a:custGeom>
            <a:avLst/>
            <a:gdLst/>
            <a:ahLst/>
            <a:cxnLst/>
            <a:rect r="r" b="b" t="t" l="l"/>
            <a:pathLst>
              <a:path h="860809" w="1177723">
                <a:moveTo>
                  <a:pt x="0" y="0"/>
                </a:moveTo>
                <a:lnTo>
                  <a:pt x="1177723" y="0"/>
                </a:lnTo>
                <a:lnTo>
                  <a:pt x="1177723" y="860809"/>
                </a:lnTo>
                <a:lnTo>
                  <a:pt x="0" y="860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6577642">
            <a:off x="13323507" y="3069612"/>
            <a:ext cx="1177723" cy="860809"/>
          </a:xfrm>
          <a:custGeom>
            <a:avLst/>
            <a:gdLst/>
            <a:ahLst/>
            <a:cxnLst/>
            <a:rect r="r" b="b" t="t" l="l"/>
            <a:pathLst>
              <a:path h="860809" w="1177723">
                <a:moveTo>
                  <a:pt x="0" y="860809"/>
                </a:moveTo>
                <a:lnTo>
                  <a:pt x="1177724" y="860809"/>
                </a:lnTo>
                <a:lnTo>
                  <a:pt x="1177724" y="0"/>
                </a:lnTo>
                <a:lnTo>
                  <a:pt x="0" y="0"/>
                </a:lnTo>
                <a:lnTo>
                  <a:pt x="0" y="860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093277">
            <a:off x="10880280" y="5574538"/>
            <a:ext cx="1177723" cy="860809"/>
          </a:xfrm>
          <a:custGeom>
            <a:avLst/>
            <a:gdLst/>
            <a:ahLst/>
            <a:cxnLst/>
            <a:rect r="r" b="b" t="t" l="l"/>
            <a:pathLst>
              <a:path h="860809" w="1177723">
                <a:moveTo>
                  <a:pt x="0" y="0"/>
                </a:moveTo>
                <a:lnTo>
                  <a:pt x="1177724" y="0"/>
                </a:lnTo>
                <a:lnTo>
                  <a:pt x="1177724" y="860808"/>
                </a:lnTo>
                <a:lnTo>
                  <a:pt x="0" y="8608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7287185">
            <a:off x="13394744" y="5537476"/>
            <a:ext cx="1177723" cy="860809"/>
          </a:xfrm>
          <a:custGeom>
            <a:avLst/>
            <a:gdLst/>
            <a:ahLst/>
            <a:cxnLst/>
            <a:rect r="r" b="b" t="t" l="l"/>
            <a:pathLst>
              <a:path h="860809" w="1177723">
                <a:moveTo>
                  <a:pt x="0" y="0"/>
                </a:moveTo>
                <a:lnTo>
                  <a:pt x="1177723" y="0"/>
                </a:lnTo>
                <a:lnTo>
                  <a:pt x="1177723" y="860808"/>
                </a:lnTo>
                <a:lnTo>
                  <a:pt x="0" y="8608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8162521" y="2534539"/>
            <a:ext cx="2588594" cy="1076893"/>
            <a:chOff x="0" y="0"/>
            <a:chExt cx="3451459" cy="143585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451458" cy="1435862"/>
            </a:xfrm>
            <a:custGeom>
              <a:avLst/>
              <a:gdLst/>
              <a:ahLst/>
              <a:cxnLst/>
              <a:rect r="r" b="b" t="t" l="l"/>
              <a:pathLst>
                <a:path h="1435862" w="3451458">
                  <a:moveTo>
                    <a:pt x="0" y="717931"/>
                  </a:moveTo>
                  <a:cubicBezTo>
                    <a:pt x="0" y="321437"/>
                    <a:pt x="142518" y="0"/>
                    <a:pt x="318315" y="0"/>
                  </a:cubicBezTo>
                  <a:lnTo>
                    <a:pt x="3133143" y="0"/>
                  </a:lnTo>
                  <a:cubicBezTo>
                    <a:pt x="3308940" y="0"/>
                    <a:pt x="3451458" y="321437"/>
                    <a:pt x="3451458" y="717931"/>
                  </a:cubicBezTo>
                  <a:cubicBezTo>
                    <a:pt x="3451458" y="1114425"/>
                    <a:pt x="3308940" y="1435862"/>
                    <a:pt x="3133143" y="1435862"/>
                  </a:cubicBezTo>
                  <a:lnTo>
                    <a:pt x="318315" y="1435862"/>
                  </a:lnTo>
                  <a:cubicBezTo>
                    <a:pt x="142518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3451459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Ease of Use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586801" y="2489275"/>
            <a:ext cx="2209175" cy="1076893"/>
            <a:chOff x="0" y="0"/>
            <a:chExt cx="2945567" cy="143585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945566" cy="1435862"/>
            </a:xfrm>
            <a:custGeom>
              <a:avLst/>
              <a:gdLst/>
              <a:ahLst/>
              <a:cxnLst/>
              <a:rect r="r" b="b" t="t" l="l"/>
              <a:pathLst>
                <a:path h="1435862" w="2945566">
                  <a:moveTo>
                    <a:pt x="0" y="717931"/>
                  </a:moveTo>
                  <a:cubicBezTo>
                    <a:pt x="0" y="321437"/>
                    <a:pt x="121629" y="0"/>
                    <a:pt x="271658" y="0"/>
                  </a:cubicBezTo>
                  <a:lnTo>
                    <a:pt x="2673908" y="0"/>
                  </a:lnTo>
                  <a:cubicBezTo>
                    <a:pt x="2823937" y="0"/>
                    <a:pt x="2945566" y="321437"/>
                    <a:pt x="2945566" y="717931"/>
                  </a:cubicBezTo>
                  <a:cubicBezTo>
                    <a:pt x="2945566" y="1114425"/>
                    <a:pt x="2823937" y="1435862"/>
                    <a:pt x="2673908" y="1435862"/>
                  </a:cubicBezTo>
                  <a:lnTo>
                    <a:pt x="271658" y="1435862"/>
                  </a:lnTo>
                  <a:cubicBezTo>
                    <a:pt x="121629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2945567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Robust Parsing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162521" y="6328767"/>
            <a:ext cx="2577414" cy="1076893"/>
            <a:chOff x="0" y="0"/>
            <a:chExt cx="3436553" cy="143585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436551" cy="1435862"/>
            </a:xfrm>
            <a:custGeom>
              <a:avLst/>
              <a:gdLst/>
              <a:ahLst/>
              <a:cxnLst/>
              <a:rect r="r" b="b" t="t" l="l"/>
              <a:pathLst>
                <a:path h="1435862" w="3436551">
                  <a:moveTo>
                    <a:pt x="0" y="717931"/>
                  </a:moveTo>
                  <a:cubicBezTo>
                    <a:pt x="0" y="321437"/>
                    <a:pt x="141902" y="0"/>
                    <a:pt x="316940" y="0"/>
                  </a:cubicBezTo>
                  <a:lnTo>
                    <a:pt x="3119611" y="0"/>
                  </a:lnTo>
                  <a:cubicBezTo>
                    <a:pt x="3294649" y="0"/>
                    <a:pt x="3436551" y="321437"/>
                    <a:pt x="3436551" y="717931"/>
                  </a:cubicBezTo>
                  <a:cubicBezTo>
                    <a:pt x="3436551" y="1114425"/>
                    <a:pt x="3294649" y="1435862"/>
                    <a:pt x="3119611" y="1435862"/>
                  </a:cubicBezTo>
                  <a:lnTo>
                    <a:pt x="316940" y="1435862"/>
                  </a:lnTo>
                  <a:cubicBezTo>
                    <a:pt x="141902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3436553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Rich Features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986208" y="6382300"/>
            <a:ext cx="3028604" cy="1076893"/>
            <a:chOff x="0" y="0"/>
            <a:chExt cx="4038139" cy="143585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038137" cy="1435862"/>
            </a:xfrm>
            <a:custGeom>
              <a:avLst/>
              <a:gdLst/>
              <a:ahLst/>
              <a:cxnLst/>
              <a:rect r="r" b="b" t="t" l="l"/>
              <a:pathLst>
                <a:path h="1435862" w="4038137">
                  <a:moveTo>
                    <a:pt x="0" y="717931"/>
                  </a:moveTo>
                  <a:cubicBezTo>
                    <a:pt x="0" y="321437"/>
                    <a:pt x="166743" y="0"/>
                    <a:pt x="372422" y="0"/>
                  </a:cubicBezTo>
                  <a:lnTo>
                    <a:pt x="3665715" y="0"/>
                  </a:lnTo>
                  <a:cubicBezTo>
                    <a:pt x="3871394" y="0"/>
                    <a:pt x="4038137" y="321437"/>
                    <a:pt x="4038137" y="717931"/>
                  </a:cubicBezTo>
                  <a:cubicBezTo>
                    <a:pt x="4038137" y="1114425"/>
                    <a:pt x="3871394" y="1435862"/>
                    <a:pt x="3665715" y="1435862"/>
                  </a:cubicBezTo>
                  <a:lnTo>
                    <a:pt x="372422" y="1435862"/>
                  </a:lnTo>
                  <a:cubicBezTo>
                    <a:pt x="166743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4038139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Widely Adopted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1302731" y="4130293"/>
            <a:ext cx="3098370" cy="1327873"/>
          </a:xfrm>
          <a:custGeom>
            <a:avLst/>
            <a:gdLst/>
            <a:ahLst/>
            <a:cxnLst/>
            <a:rect r="r" b="b" t="t" l="l"/>
            <a:pathLst>
              <a:path h="1327873" w="3098370">
                <a:moveTo>
                  <a:pt x="0" y="0"/>
                </a:moveTo>
                <a:lnTo>
                  <a:pt x="3098371" y="0"/>
                </a:lnTo>
                <a:lnTo>
                  <a:pt x="3098371" y="1327873"/>
                </a:lnTo>
                <a:lnTo>
                  <a:pt x="0" y="13278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7169664" y="9747163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15</a:t>
            </a:r>
          </a:p>
        </p:txBody>
      </p:sp>
      <p:sp>
        <p:nvSpPr>
          <p:cNvPr name="TextBox 29" id="29"/>
          <p:cNvSpPr txBox="true"/>
          <p:nvPr/>
        </p:nvSpPr>
        <p:spPr>
          <a:xfrm rot="-5400000">
            <a:off x="-2207486" y="4545820"/>
            <a:ext cx="5090157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DATA COLLECTION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169664" y="1038225"/>
            <a:ext cx="10838006" cy="72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800">
                <a:solidFill>
                  <a:srgbClr val="404040"/>
                </a:solidFill>
                <a:latin typeface="Poppins Bold"/>
              </a:rPr>
              <a:t>Web-scrapping tool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8329613" y="7851879"/>
            <a:ext cx="8685200" cy="1076893"/>
            <a:chOff x="0" y="0"/>
            <a:chExt cx="11580267" cy="143585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580263" cy="1435862"/>
            </a:xfrm>
            <a:custGeom>
              <a:avLst/>
              <a:gdLst/>
              <a:ahLst/>
              <a:cxnLst/>
              <a:rect r="r" b="b" t="t" l="l"/>
              <a:pathLst>
                <a:path h="1435862" w="11580263">
                  <a:moveTo>
                    <a:pt x="0" y="717931"/>
                  </a:moveTo>
                  <a:cubicBezTo>
                    <a:pt x="0" y="321437"/>
                    <a:pt x="478173" y="0"/>
                    <a:pt x="1068003" y="0"/>
                  </a:cubicBezTo>
                  <a:lnTo>
                    <a:pt x="10512259" y="0"/>
                  </a:lnTo>
                  <a:cubicBezTo>
                    <a:pt x="11102088" y="0"/>
                    <a:pt x="11580263" y="321437"/>
                    <a:pt x="11580263" y="717931"/>
                  </a:cubicBezTo>
                  <a:cubicBezTo>
                    <a:pt x="11580263" y="1114425"/>
                    <a:pt x="11102088" y="1435862"/>
                    <a:pt x="10512259" y="1435862"/>
                  </a:cubicBezTo>
                  <a:lnTo>
                    <a:pt x="1068003" y="1435862"/>
                  </a:lnTo>
                  <a:cubicBezTo>
                    <a:pt x="478173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85725"/>
              <a:ext cx="11580267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171 disease categories; 52970 queries [retrieved on Aug 2023]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205" y="787944"/>
            <a:ext cx="6428830" cy="9356271"/>
            <a:chOff x="0" y="0"/>
            <a:chExt cx="8571774" cy="124750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71738" cy="12475083"/>
            </a:xfrm>
            <a:custGeom>
              <a:avLst/>
              <a:gdLst/>
              <a:ahLst/>
              <a:cxnLst/>
              <a:rect r="r" b="b" t="t" l="l"/>
              <a:pathLst>
                <a:path h="12475083" w="8571738">
                  <a:moveTo>
                    <a:pt x="0" y="0"/>
                  </a:moveTo>
                  <a:lnTo>
                    <a:pt x="8571738" y="0"/>
                  </a:lnTo>
                  <a:lnTo>
                    <a:pt x="8571738" y="12475083"/>
                  </a:lnTo>
                  <a:lnTo>
                    <a:pt x="0" y="12475083"/>
                  </a:lnTo>
                  <a:close/>
                </a:path>
              </a:pathLst>
            </a:custGeom>
            <a:solidFill>
              <a:srgbClr val="C8C9C9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19050" y="2579914"/>
            <a:ext cx="933451" cy="4643370"/>
            <a:chOff x="0" y="0"/>
            <a:chExt cx="1244602" cy="61911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44600" cy="6191123"/>
            </a:xfrm>
            <a:custGeom>
              <a:avLst/>
              <a:gdLst/>
              <a:ahLst/>
              <a:cxnLst/>
              <a:rect r="r" b="b" t="t" l="l"/>
              <a:pathLst>
                <a:path h="6191123" w="1244600">
                  <a:moveTo>
                    <a:pt x="0" y="0"/>
                  </a:moveTo>
                  <a:lnTo>
                    <a:pt x="1244600" y="0"/>
                  </a:lnTo>
                  <a:lnTo>
                    <a:pt x="1244600" y="6191123"/>
                  </a:lnTo>
                  <a:lnTo>
                    <a:pt x="0" y="6191123"/>
                  </a:lnTo>
                  <a:close/>
                </a:path>
              </a:pathLst>
            </a:custGeom>
            <a:solidFill>
              <a:srgbClr val="C04C4C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" t="0" r="-25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18288000" cy="722015"/>
          </a:xfrm>
          <a:custGeom>
            <a:avLst/>
            <a:gdLst/>
            <a:ahLst/>
            <a:cxnLst/>
            <a:rect r="r" b="b" t="t" l="l"/>
            <a:pathLst>
              <a:path h="722015" w="18288000">
                <a:moveTo>
                  <a:pt x="0" y="0"/>
                </a:moveTo>
                <a:lnTo>
                  <a:pt x="18288000" y="0"/>
                </a:lnTo>
                <a:lnTo>
                  <a:pt x="18288000" y="722015"/>
                </a:lnTo>
                <a:lnTo>
                  <a:pt x="0" y="722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89" y="1028700"/>
            <a:ext cx="5300663" cy="8229600"/>
          </a:xfrm>
          <a:custGeom>
            <a:avLst/>
            <a:gdLst/>
            <a:ahLst/>
            <a:cxnLst/>
            <a:rect r="r" b="b" t="t" l="l"/>
            <a:pathLst>
              <a:path h="8229600" w="5300663">
                <a:moveTo>
                  <a:pt x="0" y="0"/>
                </a:moveTo>
                <a:lnTo>
                  <a:pt x="5300663" y="0"/>
                </a:lnTo>
                <a:lnTo>
                  <a:pt x="530066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657011" y="2041468"/>
            <a:ext cx="9602289" cy="1076893"/>
            <a:chOff x="0" y="0"/>
            <a:chExt cx="12803052" cy="143585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03047" cy="1435862"/>
            </a:xfrm>
            <a:custGeom>
              <a:avLst/>
              <a:gdLst/>
              <a:ahLst/>
              <a:cxnLst/>
              <a:rect r="r" b="b" t="t" l="l"/>
              <a:pathLst>
                <a:path h="1435862" w="12803047">
                  <a:moveTo>
                    <a:pt x="0" y="717931"/>
                  </a:moveTo>
                  <a:cubicBezTo>
                    <a:pt x="0" y="321437"/>
                    <a:pt x="528665" y="0"/>
                    <a:pt x="1180775" y="0"/>
                  </a:cubicBezTo>
                  <a:lnTo>
                    <a:pt x="11622271" y="0"/>
                  </a:lnTo>
                  <a:cubicBezTo>
                    <a:pt x="12274381" y="0"/>
                    <a:pt x="12803047" y="321437"/>
                    <a:pt x="12803047" y="717931"/>
                  </a:cubicBezTo>
                  <a:cubicBezTo>
                    <a:pt x="12803047" y="1114425"/>
                    <a:pt x="12274381" y="1435862"/>
                    <a:pt x="11622271" y="1435862"/>
                  </a:cubicBezTo>
                  <a:lnTo>
                    <a:pt x="1180775" y="1435862"/>
                  </a:lnTo>
                  <a:cubicBezTo>
                    <a:pt x="528665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2803052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using regular expressions to remove repetitions of letters in tokens.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670186" y="3423161"/>
            <a:ext cx="2577414" cy="1076893"/>
            <a:chOff x="0" y="0"/>
            <a:chExt cx="3436553" cy="14358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36551" cy="1435862"/>
            </a:xfrm>
            <a:custGeom>
              <a:avLst/>
              <a:gdLst/>
              <a:ahLst/>
              <a:cxnLst/>
              <a:rect r="r" b="b" t="t" l="l"/>
              <a:pathLst>
                <a:path h="1435862" w="3436551">
                  <a:moveTo>
                    <a:pt x="0" y="717931"/>
                  </a:moveTo>
                  <a:cubicBezTo>
                    <a:pt x="0" y="321437"/>
                    <a:pt x="141902" y="0"/>
                    <a:pt x="316940" y="0"/>
                  </a:cubicBezTo>
                  <a:lnTo>
                    <a:pt x="3119611" y="0"/>
                  </a:lnTo>
                  <a:cubicBezTo>
                    <a:pt x="3294649" y="0"/>
                    <a:pt x="3436551" y="321437"/>
                    <a:pt x="3436551" y="717931"/>
                  </a:cubicBezTo>
                  <a:cubicBezTo>
                    <a:pt x="3436551" y="1114425"/>
                    <a:pt x="3294649" y="1435862"/>
                    <a:pt x="3119611" y="1435862"/>
                  </a:cubicBezTo>
                  <a:lnTo>
                    <a:pt x="316940" y="1435862"/>
                  </a:lnTo>
                  <a:cubicBezTo>
                    <a:pt x="141902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3436553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Gooooooooood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699863" y="3423161"/>
            <a:ext cx="2577414" cy="1076893"/>
            <a:chOff x="0" y="0"/>
            <a:chExt cx="3436553" cy="143585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436551" cy="1435862"/>
            </a:xfrm>
            <a:custGeom>
              <a:avLst/>
              <a:gdLst/>
              <a:ahLst/>
              <a:cxnLst/>
              <a:rect r="r" b="b" t="t" l="l"/>
              <a:pathLst>
                <a:path h="1435862" w="3436551">
                  <a:moveTo>
                    <a:pt x="0" y="717931"/>
                  </a:moveTo>
                  <a:cubicBezTo>
                    <a:pt x="0" y="321437"/>
                    <a:pt x="141902" y="0"/>
                    <a:pt x="316940" y="0"/>
                  </a:cubicBezTo>
                  <a:lnTo>
                    <a:pt x="3119611" y="0"/>
                  </a:lnTo>
                  <a:cubicBezTo>
                    <a:pt x="3294649" y="0"/>
                    <a:pt x="3436551" y="321437"/>
                    <a:pt x="3436551" y="717931"/>
                  </a:cubicBezTo>
                  <a:cubicBezTo>
                    <a:pt x="3436551" y="1114425"/>
                    <a:pt x="3294649" y="1435862"/>
                    <a:pt x="3119611" y="1435862"/>
                  </a:cubicBezTo>
                  <a:lnTo>
                    <a:pt x="316940" y="1435862"/>
                  </a:lnTo>
                  <a:cubicBezTo>
                    <a:pt x="141902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3436553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Good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2175177" y="3655949"/>
            <a:ext cx="857989" cy="611317"/>
          </a:xfrm>
          <a:custGeom>
            <a:avLst/>
            <a:gdLst/>
            <a:ahLst/>
            <a:cxnLst/>
            <a:rect r="r" b="b" t="t" l="l"/>
            <a:pathLst>
              <a:path h="611317" w="857989">
                <a:moveTo>
                  <a:pt x="0" y="0"/>
                </a:moveTo>
                <a:lnTo>
                  <a:pt x="857990" y="0"/>
                </a:lnTo>
                <a:lnTo>
                  <a:pt x="857990" y="611318"/>
                </a:lnTo>
                <a:lnTo>
                  <a:pt x="0" y="611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7672516" y="6500375"/>
            <a:ext cx="9602289" cy="1076893"/>
            <a:chOff x="0" y="0"/>
            <a:chExt cx="12803052" cy="143585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803047" cy="1435862"/>
            </a:xfrm>
            <a:custGeom>
              <a:avLst/>
              <a:gdLst/>
              <a:ahLst/>
              <a:cxnLst/>
              <a:rect r="r" b="b" t="t" l="l"/>
              <a:pathLst>
                <a:path h="1435862" w="12803047">
                  <a:moveTo>
                    <a:pt x="0" y="717931"/>
                  </a:moveTo>
                  <a:cubicBezTo>
                    <a:pt x="0" y="321437"/>
                    <a:pt x="528665" y="0"/>
                    <a:pt x="1180775" y="0"/>
                  </a:cubicBezTo>
                  <a:lnTo>
                    <a:pt x="11622271" y="0"/>
                  </a:lnTo>
                  <a:cubicBezTo>
                    <a:pt x="12274381" y="0"/>
                    <a:pt x="12803047" y="321437"/>
                    <a:pt x="12803047" y="717931"/>
                  </a:cubicBezTo>
                  <a:cubicBezTo>
                    <a:pt x="12803047" y="1114425"/>
                    <a:pt x="12274381" y="1435862"/>
                    <a:pt x="11622271" y="1435862"/>
                  </a:cubicBezTo>
                  <a:lnTo>
                    <a:pt x="1180775" y="1435862"/>
                  </a:lnTo>
                  <a:cubicBezTo>
                    <a:pt x="528665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12803052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map unusual words or contractions to their more standard forms 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685692" y="7882068"/>
            <a:ext cx="2577414" cy="1076893"/>
            <a:chOff x="0" y="0"/>
            <a:chExt cx="3436553" cy="143585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436551" cy="1435862"/>
            </a:xfrm>
            <a:custGeom>
              <a:avLst/>
              <a:gdLst/>
              <a:ahLst/>
              <a:cxnLst/>
              <a:rect r="r" b="b" t="t" l="l"/>
              <a:pathLst>
                <a:path h="1435862" w="3436551">
                  <a:moveTo>
                    <a:pt x="0" y="717931"/>
                  </a:moveTo>
                  <a:cubicBezTo>
                    <a:pt x="0" y="321437"/>
                    <a:pt x="141902" y="0"/>
                    <a:pt x="316940" y="0"/>
                  </a:cubicBezTo>
                  <a:lnTo>
                    <a:pt x="3119611" y="0"/>
                  </a:lnTo>
                  <a:cubicBezTo>
                    <a:pt x="3294649" y="0"/>
                    <a:pt x="3436551" y="321437"/>
                    <a:pt x="3436551" y="717931"/>
                  </a:cubicBezTo>
                  <a:cubicBezTo>
                    <a:pt x="3436551" y="1114425"/>
                    <a:pt x="3294649" y="1435862"/>
                    <a:pt x="3119611" y="1435862"/>
                  </a:cubicBezTo>
                  <a:lnTo>
                    <a:pt x="316940" y="1435862"/>
                  </a:lnTo>
                  <a:cubicBezTo>
                    <a:pt x="141902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3436553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sry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684216" y="7882068"/>
            <a:ext cx="2577414" cy="1076893"/>
            <a:chOff x="0" y="0"/>
            <a:chExt cx="3436553" cy="143585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436551" cy="1435862"/>
            </a:xfrm>
            <a:custGeom>
              <a:avLst/>
              <a:gdLst/>
              <a:ahLst/>
              <a:cxnLst/>
              <a:rect r="r" b="b" t="t" l="l"/>
              <a:pathLst>
                <a:path h="1435862" w="3436551">
                  <a:moveTo>
                    <a:pt x="0" y="717931"/>
                  </a:moveTo>
                  <a:cubicBezTo>
                    <a:pt x="0" y="321437"/>
                    <a:pt x="141902" y="0"/>
                    <a:pt x="316940" y="0"/>
                  </a:cubicBezTo>
                  <a:lnTo>
                    <a:pt x="3119611" y="0"/>
                  </a:lnTo>
                  <a:cubicBezTo>
                    <a:pt x="3294649" y="0"/>
                    <a:pt x="3436551" y="321437"/>
                    <a:pt x="3436551" y="717931"/>
                  </a:cubicBezTo>
                  <a:cubicBezTo>
                    <a:pt x="3436551" y="1114425"/>
                    <a:pt x="3294649" y="1435862"/>
                    <a:pt x="3119611" y="1435862"/>
                  </a:cubicBezTo>
                  <a:lnTo>
                    <a:pt x="316940" y="1435862"/>
                  </a:lnTo>
                  <a:cubicBezTo>
                    <a:pt x="141902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3436553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sorry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2190683" y="8114856"/>
            <a:ext cx="857989" cy="611317"/>
          </a:xfrm>
          <a:custGeom>
            <a:avLst/>
            <a:gdLst/>
            <a:ahLst/>
            <a:cxnLst/>
            <a:rect r="r" b="b" t="t" l="l"/>
            <a:pathLst>
              <a:path h="611317" w="857989">
                <a:moveTo>
                  <a:pt x="0" y="0"/>
                </a:moveTo>
                <a:lnTo>
                  <a:pt x="857989" y="0"/>
                </a:lnTo>
                <a:lnTo>
                  <a:pt x="857989" y="611318"/>
                </a:lnTo>
                <a:lnTo>
                  <a:pt x="0" y="611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962078" y="5239634"/>
            <a:ext cx="7315200" cy="247973"/>
          </a:xfrm>
          <a:custGeom>
            <a:avLst/>
            <a:gdLst/>
            <a:ahLst/>
            <a:cxnLst/>
            <a:rect r="r" b="b" t="t" l="l"/>
            <a:pathLst>
              <a:path h="247973" w="7315200">
                <a:moveTo>
                  <a:pt x="0" y="0"/>
                </a:moveTo>
                <a:lnTo>
                  <a:pt x="7315200" y="0"/>
                </a:lnTo>
                <a:lnTo>
                  <a:pt x="7315200" y="247973"/>
                </a:lnTo>
                <a:lnTo>
                  <a:pt x="0" y="2479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7169664" y="9747163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16</a:t>
            </a:r>
          </a:p>
        </p:txBody>
      </p:sp>
      <p:sp>
        <p:nvSpPr>
          <p:cNvPr name="TextBox 33" id="33"/>
          <p:cNvSpPr txBox="true"/>
          <p:nvPr/>
        </p:nvSpPr>
        <p:spPr>
          <a:xfrm rot="-5400000">
            <a:off x="-2207486" y="4545820"/>
            <a:ext cx="5090157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DATA PREPROCESSING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169664" y="1038225"/>
            <a:ext cx="10838006" cy="72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800">
                <a:solidFill>
                  <a:srgbClr val="404040"/>
                </a:solidFill>
                <a:latin typeface="Poppins Bold"/>
              </a:rPr>
              <a:t>REGEX Modification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185169" y="5497132"/>
            <a:ext cx="10838006" cy="72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800">
                <a:solidFill>
                  <a:srgbClr val="404040"/>
                </a:solidFill>
                <a:latin typeface="Poppins Bold"/>
              </a:rPr>
              <a:t>Phrase Contraction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205" y="787944"/>
            <a:ext cx="6428830" cy="9356271"/>
            <a:chOff x="0" y="0"/>
            <a:chExt cx="8571774" cy="124750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71738" cy="12475083"/>
            </a:xfrm>
            <a:custGeom>
              <a:avLst/>
              <a:gdLst/>
              <a:ahLst/>
              <a:cxnLst/>
              <a:rect r="r" b="b" t="t" l="l"/>
              <a:pathLst>
                <a:path h="12475083" w="8571738">
                  <a:moveTo>
                    <a:pt x="0" y="0"/>
                  </a:moveTo>
                  <a:lnTo>
                    <a:pt x="8571738" y="0"/>
                  </a:lnTo>
                  <a:lnTo>
                    <a:pt x="8571738" y="12475083"/>
                  </a:lnTo>
                  <a:lnTo>
                    <a:pt x="0" y="12475083"/>
                  </a:lnTo>
                  <a:close/>
                </a:path>
              </a:pathLst>
            </a:custGeom>
            <a:solidFill>
              <a:srgbClr val="C8C9C9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19050" y="2579914"/>
            <a:ext cx="933451" cy="4643370"/>
            <a:chOff x="0" y="0"/>
            <a:chExt cx="1244602" cy="61911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44600" cy="6191123"/>
            </a:xfrm>
            <a:custGeom>
              <a:avLst/>
              <a:gdLst/>
              <a:ahLst/>
              <a:cxnLst/>
              <a:rect r="r" b="b" t="t" l="l"/>
              <a:pathLst>
                <a:path h="6191123" w="1244600">
                  <a:moveTo>
                    <a:pt x="0" y="0"/>
                  </a:moveTo>
                  <a:lnTo>
                    <a:pt x="1244600" y="0"/>
                  </a:lnTo>
                  <a:lnTo>
                    <a:pt x="1244600" y="6191123"/>
                  </a:lnTo>
                  <a:lnTo>
                    <a:pt x="0" y="6191123"/>
                  </a:lnTo>
                  <a:close/>
                </a:path>
              </a:pathLst>
            </a:custGeom>
            <a:solidFill>
              <a:srgbClr val="C04C4C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" t="0" r="-25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18288000" cy="722015"/>
          </a:xfrm>
          <a:custGeom>
            <a:avLst/>
            <a:gdLst/>
            <a:ahLst/>
            <a:cxnLst/>
            <a:rect r="r" b="b" t="t" l="l"/>
            <a:pathLst>
              <a:path h="722015" w="18288000">
                <a:moveTo>
                  <a:pt x="0" y="0"/>
                </a:moveTo>
                <a:lnTo>
                  <a:pt x="18288000" y="0"/>
                </a:lnTo>
                <a:lnTo>
                  <a:pt x="18288000" y="722015"/>
                </a:lnTo>
                <a:lnTo>
                  <a:pt x="0" y="722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59011" y="1028700"/>
            <a:ext cx="11153881" cy="3866086"/>
          </a:xfrm>
          <a:custGeom>
            <a:avLst/>
            <a:gdLst/>
            <a:ahLst/>
            <a:cxnLst/>
            <a:rect r="r" b="b" t="t" l="l"/>
            <a:pathLst>
              <a:path h="3866086" w="11153881">
                <a:moveTo>
                  <a:pt x="0" y="0"/>
                </a:moveTo>
                <a:lnTo>
                  <a:pt x="11153881" y="0"/>
                </a:lnTo>
                <a:lnTo>
                  <a:pt x="11153881" y="3866086"/>
                </a:lnTo>
                <a:lnTo>
                  <a:pt x="0" y="38660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169664" y="9747163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17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539961" y="4894786"/>
            <a:ext cx="11140586" cy="4812733"/>
          </a:xfrm>
          <a:custGeom>
            <a:avLst/>
            <a:gdLst/>
            <a:ahLst/>
            <a:cxnLst/>
            <a:rect r="r" b="b" t="t" l="l"/>
            <a:pathLst>
              <a:path h="4812733" w="11140586">
                <a:moveTo>
                  <a:pt x="0" y="0"/>
                </a:moveTo>
                <a:lnTo>
                  <a:pt x="11140586" y="0"/>
                </a:lnTo>
                <a:lnTo>
                  <a:pt x="11140586" y="4812733"/>
                </a:lnTo>
                <a:lnTo>
                  <a:pt x="0" y="48127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3335" y="2711312"/>
            <a:ext cx="4715601" cy="4326239"/>
          </a:xfrm>
          <a:custGeom>
            <a:avLst/>
            <a:gdLst/>
            <a:ahLst/>
            <a:cxnLst/>
            <a:rect r="r" b="b" t="t" l="l"/>
            <a:pathLst>
              <a:path h="4326239" w="4715601">
                <a:moveTo>
                  <a:pt x="0" y="0"/>
                </a:moveTo>
                <a:lnTo>
                  <a:pt x="4715601" y="0"/>
                </a:lnTo>
                <a:lnTo>
                  <a:pt x="4715601" y="4326239"/>
                </a:lnTo>
                <a:lnTo>
                  <a:pt x="0" y="4326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5400000">
            <a:off x="-2207486" y="4545820"/>
            <a:ext cx="5090157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PROPOSED FRAMEWORK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205" y="787944"/>
            <a:ext cx="6428830" cy="9356271"/>
            <a:chOff x="0" y="0"/>
            <a:chExt cx="8571774" cy="124750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71738" cy="12475083"/>
            </a:xfrm>
            <a:custGeom>
              <a:avLst/>
              <a:gdLst/>
              <a:ahLst/>
              <a:cxnLst/>
              <a:rect r="r" b="b" t="t" l="l"/>
              <a:pathLst>
                <a:path h="12475083" w="8571738">
                  <a:moveTo>
                    <a:pt x="0" y="0"/>
                  </a:moveTo>
                  <a:lnTo>
                    <a:pt x="8571738" y="0"/>
                  </a:lnTo>
                  <a:lnTo>
                    <a:pt x="8571738" y="12475083"/>
                  </a:lnTo>
                  <a:lnTo>
                    <a:pt x="0" y="12475083"/>
                  </a:lnTo>
                  <a:close/>
                </a:path>
              </a:pathLst>
            </a:custGeom>
            <a:solidFill>
              <a:srgbClr val="C8C9C9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19050" y="2579914"/>
            <a:ext cx="933451" cy="4643370"/>
            <a:chOff x="0" y="0"/>
            <a:chExt cx="1244602" cy="61911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44600" cy="6191123"/>
            </a:xfrm>
            <a:custGeom>
              <a:avLst/>
              <a:gdLst/>
              <a:ahLst/>
              <a:cxnLst/>
              <a:rect r="r" b="b" t="t" l="l"/>
              <a:pathLst>
                <a:path h="6191123" w="1244600">
                  <a:moveTo>
                    <a:pt x="0" y="0"/>
                  </a:moveTo>
                  <a:lnTo>
                    <a:pt x="1244600" y="0"/>
                  </a:lnTo>
                  <a:lnTo>
                    <a:pt x="1244600" y="6191123"/>
                  </a:lnTo>
                  <a:lnTo>
                    <a:pt x="0" y="6191123"/>
                  </a:lnTo>
                  <a:close/>
                </a:path>
              </a:pathLst>
            </a:custGeom>
            <a:solidFill>
              <a:srgbClr val="C04C4C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" t="0" r="-25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18288000" cy="722015"/>
          </a:xfrm>
          <a:custGeom>
            <a:avLst/>
            <a:gdLst/>
            <a:ahLst/>
            <a:cxnLst/>
            <a:rect r="r" b="b" t="t" l="l"/>
            <a:pathLst>
              <a:path h="722015" w="18288000">
                <a:moveTo>
                  <a:pt x="0" y="0"/>
                </a:moveTo>
                <a:lnTo>
                  <a:pt x="18288000" y="0"/>
                </a:lnTo>
                <a:lnTo>
                  <a:pt x="18288000" y="722015"/>
                </a:lnTo>
                <a:lnTo>
                  <a:pt x="0" y="722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69619" y="1047049"/>
            <a:ext cx="11343909" cy="8229600"/>
          </a:xfrm>
          <a:custGeom>
            <a:avLst/>
            <a:gdLst/>
            <a:ahLst/>
            <a:cxnLst/>
            <a:rect r="r" b="b" t="t" l="l"/>
            <a:pathLst>
              <a:path h="8229600" w="11343909">
                <a:moveTo>
                  <a:pt x="0" y="0"/>
                </a:moveTo>
                <a:lnTo>
                  <a:pt x="11343909" y="0"/>
                </a:lnTo>
                <a:lnTo>
                  <a:pt x="113439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169664" y="9747163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17</a:t>
            </a:r>
          </a:p>
        </p:txBody>
      </p:sp>
      <p:sp>
        <p:nvSpPr>
          <p:cNvPr name="TextBox 12" id="12"/>
          <p:cNvSpPr txBox="true"/>
          <p:nvPr/>
        </p:nvSpPr>
        <p:spPr>
          <a:xfrm rot="-5400000">
            <a:off x="-2207486" y="4545820"/>
            <a:ext cx="5090157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PROPOSED FRAMEWORK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43335" y="2711312"/>
            <a:ext cx="4715601" cy="4326239"/>
          </a:xfrm>
          <a:custGeom>
            <a:avLst/>
            <a:gdLst/>
            <a:ahLst/>
            <a:cxnLst/>
            <a:rect r="r" b="b" t="t" l="l"/>
            <a:pathLst>
              <a:path h="4326239" w="4715601">
                <a:moveTo>
                  <a:pt x="0" y="0"/>
                </a:moveTo>
                <a:lnTo>
                  <a:pt x="4715601" y="0"/>
                </a:lnTo>
                <a:lnTo>
                  <a:pt x="4715601" y="4326239"/>
                </a:lnTo>
                <a:lnTo>
                  <a:pt x="0" y="43262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205" y="787944"/>
            <a:ext cx="6428830" cy="9356271"/>
            <a:chOff x="0" y="0"/>
            <a:chExt cx="8571774" cy="124750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71738" cy="12475083"/>
            </a:xfrm>
            <a:custGeom>
              <a:avLst/>
              <a:gdLst/>
              <a:ahLst/>
              <a:cxnLst/>
              <a:rect r="r" b="b" t="t" l="l"/>
              <a:pathLst>
                <a:path h="12475083" w="8571738">
                  <a:moveTo>
                    <a:pt x="0" y="0"/>
                  </a:moveTo>
                  <a:lnTo>
                    <a:pt x="8571738" y="0"/>
                  </a:lnTo>
                  <a:lnTo>
                    <a:pt x="8571738" y="12475083"/>
                  </a:lnTo>
                  <a:lnTo>
                    <a:pt x="0" y="12475083"/>
                  </a:lnTo>
                  <a:close/>
                </a:path>
              </a:pathLst>
            </a:custGeom>
            <a:solidFill>
              <a:srgbClr val="C8C9C9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19050" y="2579914"/>
            <a:ext cx="933451" cy="4643370"/>
            <a:chOff x="0" y="0"/>
            <a:chExt cx="1244602" cy="61911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44600" cy="6191123"/>
            </a:xfrm>
            <a:custGeom>
              <a:avLst/>
              <a:gdLst/>
              <a:ahLst/>
              <a:cxnLst/>
              <a:rect r="r" b="b" t="t" l="l"/>
              <a:pathLst>
                <a:path h="6191123" w="1244600">
                  <a:moveTo>
                    <a:pt x="0" y="0"/>
                  </a:moveTo>
                  <a:lnTo>
                    <a:pt x="1244600" y="0"/>
                  </a:lnTo>
                  <a:lnTo>
                    <a:pt x="1244600" y="6191123"/>
                  </a:lnTo>
                  <a:lnTo>
                    <a:pt x="0" y="6191123"/>
                  </a:lnTo>
                  <a:close/>
                </a:path>
              </a:pathLst>
            </a:custGeom>
            <a:solidFill>
              <a:srgbClr val="C04C4C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" t="0" r="-25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18288000" cy="722015"/>
          </a:xfrm>
          <a:custGeom>
            <a:avLst/>
            <a:gdLst/>
            <a:ahLst/>
            <a:cxnLst/>
            <a:rect r="r" b="b" t="t" l="l"/>
            <a:pathLst>
              <a:path h="722015" w="18288000">
                <a:moveTo>
                  <a:pt x="0" y="0"/>
                </a:moveTo>
                <a:lnTo>
                  <a:pt x="18288000" y="0"/>
                </a:lnTo>
                <a:lnTo>
                  <a:pt x="18288000" y="722015"/>
                </a:lnTo>
                <a:lnTo>
                  <a:pt x="0" y="722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4240" y="2286731"/>
            <a:ext cx="4792761" cy="5713537"/>
          </a:xfrm>
          <a:custGeom>
            <a:avLst/>
            <a:gdLst/>
            <a:ahLst/>
            <a:cxnLst/>
            <a:rect r="r" b="b" t="t" l="l"/>
            <a:pathLst>
              <a:path h="5713537" w="4792761">
                <a:moveTo>
                  <a:pt x="0" y="0"/>
                </a:moveTo>
                <a:lnTo>
                  <a:pt x="4792761" y="0"/>
                </a:lnTo>
                <a:lnTo>
                  <a:pt x="4792761" y="5713538"/>
                </a:lnTo>
                <a:lnTo>
                  <a:pt x="0" y="5713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169664" y="9747163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18</a:t>
            </a:r>
          </a:p>
        </p:txBody>
      </p:sp>
      <p:sp>
        <p:nvSpPr>
          <p:cNvPr name="TextBox 12" id="12"/>
          <p:cNvSpPr txBox="true"/>
          <p:nvPr/>
        </p:nvSpPr>
        <p:spPr>
          <a:xfrm rot="-5400000">
            <a:off x="-2945538" y="4700458"/>
            <a:ext cx="6507205" cy="52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PERFORMANCE EVALUATION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69664" y="1038225"/>
            <a:ext cx="10838006" cy="72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800">
                <a:solidFill>
                  <a:srgbClr val="404040"/>
                </a:solidFill>
                <a:latin typeface="Poppins Bold"/>
              </a:rPr>
              <a:t>Performance Metrics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036017" y="2494981"/>
            <a:ext cx="2577414" cy="1076893"/>
            <a:chOff x="0" y="0"/>
            <a:chExt cx="3436553" cy="14358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36551" cy="1435862"/>
            </a:xfrm>
            <a:custGeom>
              <a:avLst/>
              <a:gdLst/>
              <a:ahLst/>
              <a:cxnLst/>
              <a:rect r="r" b="b" t="t" l="l"/>
              <a:pathLst>
                <a:path h="1435862" w="3436551">
                  <a:moveTo>
                    <a:pt x="0" y="717931"/>
                  </a:moveTo>
                  <a:cubicBezTo>
                    <a:pt x="0" y="321437"/>
                    <a:pt x="141902" y="0"/>
                    <a:pt x="316940" y="0"/>
                  </a:cubicBezTo>
                  <a:lnTo>
                    <a:pt x="3119611" y="0"/>
                  </a:lnTo>
                  <a:cubicBezTo>
                    <a:pt x="3294649" y="0"/>
                    <a:pt x="3436551" y="321437"/>
                    <a:pt x="3436551" y="717931"/>
                  </a:cubicBezTo>
                  <a:cubicBezTo>
                    <a:pt x="3436551" y="1114425"/>
                    <a:pt x="3294649" y="1435862"/>
                    <a:pt x="3119611" y="1435862"/>
                  </a:cubicBezTo>
                  <a:lnTo>
                    <a:pt x="316940" y="1435862"/>
                  </a:lnTo>
                  <a:cubicBezTo>
                    <a:pt x="141902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3436553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BLEU Score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583327" y="5448300"/>
            <a:ext cx="2577414" cy="1076893"/>
            <a:chOff x="0" y="0"/>
            <a:chExt cx="3436553" cy="143585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436551" cy="1435862"/>
            </a:xfrm>
            <a:custGeom>
              <a:avLst/>
              <a:gdLst/>
              <a:ahLst/>
              <a:cxnLst/>
              <a:rect r="r" b="b" t="t" l="l"/>
              <a:pathLst>
                <a:path h="1435862" w="3436551">
                  <a:moveTo>
                    <a:pt x="0" y="717931"/>
                  </a:moveTo>
                  <a:cubicBezTo>
                    <a:pt x="0" y="321437"/>
                    <a:pt x="141902" y="0"/>
                    <a:pt x="316940" y="0"/>
                  </a:cubicBezTo>
                  <a:lnTo>
                    <a:pt x="3119611" y="0"/>
                  </a:lnTo>
                  <a:cubicBezTo>
                    <a:pt x="3294649" y="0"/>
                    <a:pt x="3436551" y="321437"/>
                    <a:pt x="3436551" y="717931"/>
                  </a:cubicBezTo>
                  <a:cubicBezTo>
                    <a:pt x="3436551" y="1114425"/>
                    <a:pt x="3294649" y="1435862"/>
                    <a:pt x="3119611" y="1435862"/>
                  </a:cubicBezTo>
                  <a:lnTo>
                    <a:pt x="316940" y="1435862"/>
                  </a:lnTo>
                  <a:cubicBezTo>
                    <a:pt x="141902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3436553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METEOR Score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563902" y="2494981"/>
            <a:ext cx="2577414" cy="1076893"/>
            <a:chOff x="0" y="0"/>
            <a:chExt cx="3436553" cy="143585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436551" cy="1435862"/>
            </a:xfrm>
            <a:custGeom>
              <a:avLst/>
              <a:gdLst/>
              <a:ahLst/>
              <a:cxnLst/>
              <a:rect r="r" b="b" t="t" l="l"/>
              <a:pathLst>
                <a:path h="1435862" w="3436551">
                  <a:moveTo>
                    <a:pt x="0" y="717931"/>
                  </a:moveTo>
                  <a:cubicBezTo>
                    <a:pt x="0" y="321437"/>
                    <a:pt x="141902" y="0"/>
                    <a:pt x="316940" y="0"/>
                  </a:cubicBezTo>
                  <a:lnTo>
                    <a:pt x="3119611" y="0"/>
                  </a:lnTo>
                  <a:cubicBezTo>
                    <a:pt x="3294649" y="0"/>
                    <a:pt x="3436551" y="321437"/>
                    <a:pt x="3436551" y="717931"/>
                  </a:cubicBezTo>
                  <a:cubicBezTo>
                    <a:pt x="3436551" y="1114425"/>
                    <a:pt x="3294649" y="1435862"/>
                    <a:pt x="3119611" y="1435862"/>
                  </a:cubicBezTo>
                  <a:lnTo>
                    <a:pt x="316940" y="1435862"/>
                  </a:lnTo>
                  <a:cubicBezTo>
                    <a:pt x="141902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3436553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WER rate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016592" y="5448300"/>
            <a:ext cx="2577414" cy="1076893"/>
            <a:chOff x="0" y="0"/>
            <a:chExt cx="3436553" cy="143585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36551" cy="1435862"/>
            </a:xfrm>
            <a:custGeom>
              <a:avLst/>
              <a:gdLst/>
              <a:ahLst/>
              <a:cxnLst/>
              <a:rect r="r" b="b" t="t" l="l"/>
              <a:pathLst>
                <a:path h="1435862" w="3436551">
                  <a:moveTo>
                    <a:pt x="0" y="717931"/>
                  </a:moveTo>
                  <a:cubicBezTo>
                    <a:pt x="0" y="321437"/>
                    <a:pt x="141902" y="0"/>
                    <a:pt x="316940" y="0"/>
                  </a:cubicBezTo>
                  <a:lnTo>
                    <a:pt x="3119611" y="0"/>
                  </a:lnTo>
                  <a:cubicBezTo>
                    <a:pt x="3294649" y="0"/>
                    <a:pt x="3436551" y="321437"/>
                    <a:pt x="3436551" y="717931"/>
                  </a:cubicBezTo>
                  <a:cubicBezTo>
                    <a:pt x="3436551" y="1114425"/>
                    <a:pt x="3294649" y="1435862"/>
                    <a:pt x="3119611" y="1435862"/>
                  </a:cubicBezTo>
                  <a:lnTo>
                    <a:pt x="316940" y="1435862"/>
                  </a:lnTo>
                  <a:cubicBezTo>
                    <a:pt x="141902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3436553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TER Score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8531017" y="3552825"/>
            <a:ext cx="3587415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</a:rPr>
              <a:t>assesses the n-gram similarity of machine-translated text to a set of reference translations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511592" y="6563699"/>
            <a:ext cx="3587415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</a:rPr>
              <a:t>measures the edit distance between the machine translation output and the human reference translation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58902" y="3552825"/>
            <a:ext cx="3587415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</a:rPr>
              <a:t>calculates the percentage of words in the machine translation output that differ from the reference translation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78327" y="6580475"/>
            <a:ext cx="3587415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</a:rPr>
              <a:t>weighted combination of translation quality, including precision, recall, and alignment of words and phrases 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205" y="787944"/>
            <a:ext cx="6428830" cy="9356271"/>
            <a:chOff x="0" y="0"/>
            <a:chExt cx="8571774" cy="124750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71738" cy="12475083"/>
            </a:xfrm>
            <a:custGeom>
              <a:avLst/>
              <a:gdLst/>
              <a:ahLst/>
              <a:cxnLst/>
              <a:rect r="r" b="b" t="t" l="l"/>
              <a:pathLst>
                <a:path h="12475083" w="8571738">
                  <a:moveTo>
                    <a:pt x="0" y="0"/>
                  </a:moveTo>
                  <a:lnTo>
                    <a:pt x="8571738" y="0"/>
                  </a:lnTo>
                  <a:lnTo>
                    <a:pt x="8571738" y="12475083"/>
                  </a:lnTo>
                  <a:lnTo>
                    <a:pt x="0" y="12475083"/>
                  </a:lnTo>
                  <a:close/>
                </a:path>
              </a:pathLst>
            </a:custGeom>
            <a:solidFill>
              <a:srgbClr val="C8C9C9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19050" y="2579914"/>
            <a:ext cx="933451" cy="4643370"/>
            <a:chOff x="0" y="0"/>
            <a:chExt cx="1244602" cy="61911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44600" cy="6191123"/>
            </a:xfrm>
            <a:custGeom>
              <a:avLst/>
              <a:gdLst/>
              <a:ahLst/>
              <a:cxnLst/>
              <a:rect r="r" b="b" t="t" l="l"/>
              <a:pathLst>
                <a:path h="6191123" w="1244600">
                  <a:moveTo>
                    <a:pt x="0" y="0"/>
                  </a:moveTo>
                  <a:lnTo>
                    <a:pt x="1244600" y="0"/>
                  </a:lnTo>
                  <a:lnTo>
                    <a:pt x="1244600" y="6191123"/>
                  </a:lnTo>
                  <a:lnTo>
                    <a:pt x="0" y="6191123"/>
                  </a:lnTo>
                  <a:close/>
                </a:path>
              </a:pathLst>
            </a:custGeom>
            <a:solidFill>
              <a:srgbClr val="C04C4C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" t="0" r="-25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18288000" cy="722015"/>
          </a:xfrm>
          <a:custGeom>
            <a:avLst/>
            <a:gdLst/>
            <a:ahLst/>
            <a:cxnLst/>
            <a:rect r="r" b="b" t="t" l="l"/>
            <a:pathLst>
              <a:path h="722015" w="18288000">
                <a:moveTo>
                  <a:pt x="0" y="0"/>
                </a:moveTo>
                <a:lnTo>
                  <a:pt x="18288000" y="0"/>
                </a:lnTo>
                <a:lnTo>
                  <a:pt x="18288000" y="722015"/>
                </a:lnTo>
                <a:lnTo>
                  <a:pt x="0" y="722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4240" y="2286731"/>
            <a:ext cx="4792761" cy="5713537"/>
          </a:xfrm>
          <a:custGeom>
            <a:avLst/>
            <a:gdLst/>
            <a:ahLst/>
            <a:cxnLst/>
            <a:rect r="r" b="b" t="t" l="l"/>
            <a:pathLst>
              <a:path h="5713537" w="4792761">
                <a:moveTo>
                  <a:pt x="0" y="0"/>
                </a:moveTo>
                <a:lnTo>
                  <a:pt x="4792761" y="0"/>
                </a:lnTo>
                <a:lnTo>
                  <a:pt x="4792761" y="5713538"/>
                </a:lnTo>
                <a:lnTo>
                  <a:pt x="0" y="5713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169664" y="9747163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18</a:t>
            </a:r>
          </a:p>
        </p:txBody>
      </p:sp>
      <p:sp>
        <p:nvSpPr>
          <p:cNvPr name="TextBox 12" id="12"/>
          <p:cNvSpPr txBox="true"/>
          <p:nvPr/>
        </p:nvSpPr>
        <p:spPr>
          <a:xfrm rot="-5400000">
            <a:off x="-2945538" y="4700458"/>
            <a:ext cx="6507205" cy="52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PERFORMANCE EVALUATION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69664" y="1038225"/>
            <a:ext cx="10838006" cy="72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800">
                <a:solidFill>
                  <a:srgbClr val="404040"/>
                </a:solidFill>
                <a:latin typeface="Poppins Bold"/>
              </a:rPr>
              <a:t>Baseline Model Comparison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392974" y="2041468"/>
            <a:ext cx="2577414" cy="1076893"/>
            <a:chOff x="0" y="0"/>
            <a:chExt cx="3436553" cy="14358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36551" cy="1435862"/>
            </a:xfrm>
            <a:custGeom>
              <a:avLst/>
              <a:gdLst/>
              <a:ahLst/>
              <a:cxnLst/>
              <a:rect r="r" b="b" t="t" l="l"/>
              <a:pathLst>
                <a:path h="1435862" w="3436551">
                  <a:moveTo>
                    <a:pt x="0" y="717931"/>
                  </a:moveTo>
                  <a:cubicBezTo>
                    <a:pt x="0" y="321437"/>
                    <a:pt x="141902" y="0"/>
                    <a:pt x="316940" y="0"/>
                  </a:cubicBezTo>
                  <a:lnTo>
                    <a:pt x="3119611" y="0"/>
                  </a:lnTo>
                  <a:cubicBezTo>
                    <a:pt x="3294649" y="0"/>
                    <a:pt x="3436551" y="321437"/>
                    <a:pt x="3436551" y="717931"/>
                  </a:cubicBezTo>
                  <a:cubicBezTo>
                    <a:pt x="3436551" y="1114425"/>
                    <a:pt x="3294649" y="1435862"/>
                    <a:pt x="3119611" y="1435862"/>
                  </a:cubicBezTo>
                  <a:lnTo>
                    <a:pt x="316940" y="1435862"/>
                  </a:lnTo>
                  <a:cubicBezTo>
                    <a:pt x="141902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3436553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BERT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206945" y="2041468"/>
            <a:ext cx="2577414" cy="1076893"/>
            <a:chOff x="0" y="0"/>
            <a:chExt cx="3436553" cy="143585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436551" cy="1435862"/>
            </a:xfrm>
            <a:custGeom>
              <a:avLst/>
              <a:gdLst/>
              <a:ahLst/>
              <a:cxnLst/>
              <a:rect r="r" b="b" t="t" l="l"/>
              <a:pathLst>
                <a:path h="1435862" w="3436551">
                  <a:moveTo>
                    <a:pt x="0" y="717931"/>
                  </a:moveTo>
                  <a:cubicBezTo>
                    <a:pt x="0" y="321437"/>
                    <a:pt x="141902" y="0"/>
                    <a:pt x="316940" y="0"/>
                  </a:cubicBezTo>
                  <a:lnTo>
                    <a:pt x="3119611" y="0"/>
                  </a:lnTo>
                  <a:cubicBezTo>
                    <a:pt x="3294649" y="0"/>
                    <a:pt x="3436551" y="321437"/>
                    <a:pt x="3436551" y="717931"/>
                  </a:cubicBezTo>
                  <a:cubicBezTo>
                    <a:pt x="3436551" y="1114425"/>
                    <a:pt x="3294649" y="1435862"/>
                    <a:pt x="3119611" y="1435862"/>
                  </a:cubicBezTo>
                  <a:lnTo>
                    <a:pt x="316940" y="1435862"/>
                  </a:lnTo>
                  <a:cubicBezTo>
                    <a:pt x="141902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3436553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GNMT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319395" y="4334828"/>
            <a:ext cx="8549216" cy="4101200"/>
            <a:chOff x="0" y="0"/>
            <a:chExt cx="11398955" cy="546826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398951" cy="5468271"/>
            </a:xfrm>
            <a:custGeom>
              <a:avLst/>
              <a:gdLst/>
              <a:ahLst/>
              <a:cxnLst/>
              <a:rect r="r" b="b" t="t" l="l"/>
              <a:pathLst>
                <a:path h="5468271" w="11398951">
                  <a:moveTo>
                    <a:pt x="0" y="2734141"/>
                  </a:moveTo>
                  <a:cubicBezTo>
                    <a:pt x="0" y="1224148"/>
                    <a:pt x="470687" y="0"/>
                    <a:pt x="1051281" y="0"/>
                  </a:cubicBezTo>
                  <a:lnTo>
                    <a:pt x="10347669" y="0"/>
                  </a:lnTo>
                  <a:cubicBezTo>
                    <a:pt x="10928262" y="0"/>
                    <a:pt x="11398951" y="1224148"/>
                    <a:pt x="11398951" y="2734141"/>
                  </a:cubicBezTo>
                  <a:cubicBezTo>
                    <a:pt x="11398951" y="4244134"/>
                    <a:pt x="10928262" y="5468271"/>
                    <a:pt x="10347669" y="5468271"/>
                  </a:cubicBezTo>
                  <a:lnTo>
                    <a:pt x="1051281" y="5468271"/>
                  </a:lnTo>
                  <a:cubicBezTo>
                    <a:pt x="470687" y="5468271"/>
                    <a:pt x="0" y="4244134"/>
                    <a:pt x="0" y="273414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11398955" cy="5553992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Questionnaire 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8997144" y="5258623"/>
            <a:ext cx="7193717" cy="1831128"/>
          </a:xfrm>
          <a:custGeom>
            <a:avLst/>
            <a:gdLst/>
            <a:ahLst/>
            <a:cxnLst/>
            <a:rect r="r" b="b" t="t" l="l"/>
            <a:pathLst>
              <a:path h="1831128" w="7193717">
                <a:moveTo>
                  <a:pt x="0" y="0"/>
                </a:moveTo>
                <a:lnTo>
                  <a:pt x="7193717" y="0"/>
                </a:lnTo>
                <a:lnTo>
                  <a:pt x="7193717" y="1831128"/>
                </a:lnTo>
                <a:lnTo>
                  <a:pt x="0" y="1831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4143925">
            <a:off x="14915116" y="7168255"/>
            <a:ext cx="2551492" cy="2535545"/>
          </a:xfrm>
          <a:custGeom>
            <a:avLst/>
            <a:gdLst/>
            <a:ahLst/>
            <a:cxnLst/>
            <a:rect r="r" b="b" t="t" l="l"/>
            <a:pathLst>
              <a:path h="2535545" w="2551492">
                <a:moveTo>
                  <a:pt x="0" y="0"/>
                </a:moveTo>
                <a:lnTo>
                  <a:pt x="2551491" y="0"/>
                </a:lnTo>
                <a:lnTo>
                  <a:pt x="2551491" y="2535545"/>
                </a:lnTo>
                <a:lnTo>
                  <a:pt x="0" y="2535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346560" y="3539298"/>
            <a:ext cx="10444258" cy="72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800">
                <a:solidFill>
                  <a:srgbClr val="404040"/>
                </a:solidFill>
                <a:latin typeface="Poppins Bold"/>
              </a:rPr>
              <a:t>Crowd-sourcing Evaluation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674167" y="7569603"/>
            <a:ext cx="780856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</a:rPr>
              <a:t>Choose the translation based on their personal preference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E22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" y="1372642"/>
            <a:ext cx="24251513" cy="24251513"/>
          </a:xfrm>
          <a:custGeom>
            <a:avLst/>
            <a:gdLst/>
            <a:ahLst/>
            <a:cxnLst/>
            <a:rect r="r" b="b" t="t" l="l"/>
            <a:pathLst>
              <a:path h="24251513" w="24251513">
                <a:moveTo>
                  <a:pt x="0" y="0"/>
                </a:moveTo>
                <a:lnTo>
                  <a:pt x="24251513" y="0"/>
                </a:lnTo>
                <a:lnTo>
                  <a:pt x="24251513" y="24251513"/>
                </a:lnTo>
                <a:lnTo>
                  <a:pt x="0" y="24251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940142" y="0"/>
            <a:ext cx="6547756" cy="10287000"/>
            <a:chOff x="0" y="0"/>
            <a:chExt cx="8730342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730361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8730361">
                  <a:moveTo>
                    <a:pt x="0" y="0"/>
                  </a:moveTo>
                  <a:lnTo>
                    <a:pt x="8730361" y="0"/>
                  </a:lnTo>
                  <a:lnTo>
                    <a:pt x="8730361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753524" y="9006025"/>
            <a:ext cx="920989" cy="112661"/>
          </a:xfrm>
          <a:custGeom>
            <a:avLst/>
            <a:gdLst/>
            <a:ahLst/>
            <a:cxnLst/>
            <a:rect r="r" b="b" t="t" l="l"/>
            <a:pathLst>
              <a:path h="112661" w="920989">
                <a:moveTo>
                  <a:pt x="0" y="0"/>
                </a:moveTo>
                <a:lnTo>
                  <a:pt x="920989" y="0"/>
                </a:lnTo>
                <a:lnTo>
                  <a:pt x="920989" y="112661"/>
                </a:lnTo>
                <a:lnTo>
                  <a:pt x="0" y="112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67342" y="2840831"/>
            <a:ext cx="16074031" cy="18222788"/>
          </a:xfrm>
          <a:custGeom>
            <a:avLst/>
            <a:gdLst/>
            <a:ahLst/>
            <a:cxnLst/>
            <a:rect r="r" b="b" t="t" l="l"/>
            <a:pathLst>
              <a:path h="18222788" w="16074031">
                <a:moveTo>
                  <a:pt x="0" y="0"/>
                </a:moveTo>
                <a:lnTo>
                  <a:pt x="16074031" y="0"/>
                </a:lnTo>
                <a:lnTo>
                  <a:pt x="16074031" y="18222787"/>
                </a:lnTo>
                <a:lnTo>
                  <a:pt x="0" y="182227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070860"/>
            <a:ext cx="9911442" cy="3611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580"/>
              </a:lnSpc>
            </a:pPr>
            <a:r>
              <a:rPr lang="en-US" sz="8100">
                <a:solidFill>
                  <a:srgbClr val="222A35"/>
                </a:solidFill>
                <a:latin typeface="Poppins Bold"/>
              </a:rPr>
              <a:t>Research </a:t>
            </a:r>
            <a:r>
              <a:rPr lang="en-US" sz="8100">
                <a:solidFill>
                  <a:srgbClr val="E7D7C1"/>
                </a:solidFill>
                <a:latin typeface="Poppins Bold"/>
              </a:rPr>
              <a:t>Design </a:t>
            </a:r>
          </a:p>
          <a:p>
            <a:pPr algn="l">
              <a:lnSpc>
                <a:spcPts val="14580"/>
              </a:lnSpc>
            </a:pPr>
            <a:r>
              <a:rPr lang="en-US" sz="8100">
                <a:solidFill>
                  <a:srgbClr val="E7D7C1"/>
                </a:solidFill>
                <a:latin typeface="Poppins Bold"/>
              </a:rPr>
              <a:t>&amp; Implementation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19050" y="2579914"/>
            <a:ext cx="933451" cy="4643370"/>
            <a:chOff x="0" y="0"/>
            <a:chExt cx="1244602" cy="61911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44600" cy="6191123"/>
            </a:xfrm>
            <a:custGeom>
              <a:avLst/>
              <a:gdLst/>
              <a:ahLst/>
              <a:cxnLst/>
              <a:rect r="r" b="b" t="t" l="l"/>
              <a:pathLst>
                <a:path h="6191123" w="1244600">
                  <a:moveTo>
                    <a:pt x="0" y="0"/>
                  </a:moveTo>
                  <a:lnTo>
                    <a:pt x="1244600" y="0"/>
                  </a:lnTo>
                  <a:lnTo>
                    <a:pt x="1244600" y="6191123"/>
                  </a:lnTo>
                  <a:lnTo>
                    <a:pt x="0" y="6191123"/>
                  </a:lnTo>
                  <a:close/>
                </a:path>
              </a:pathLst>
            </a:custGeom>
            <a:solidFill>
              <a:srgbClr val="C04C4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" t="0" r="-25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9525" y="0"/>
            <a:ext cx="18307050" cy="722767"/>
          </a:xfrm>
          <a:custGeom>
            <a:avLst/>
            <a:gdLst/>
            <a:ahLst/>
            <a:cxnLst/>
            <a:rect r="r" b="b" t="t" l="l"/>
            <a:pathLst>
              <a:path h="722767" w="18307050">
                <a:moveTo>
                  <a:pt x="0" y="0"/>
                </a:moveTo>
                <a:lnTo>
                  <a:pt x="18307050" y="0"/>
                </a:lnTo>
                <a:lnTo>
                  <a:pt x="18307050" y="722767"/>
                </a:lnTo>
                <a:lnTo>
                  <a:pt x="0" y="7227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705938">
            <a:off x="6466045" y="4849626"/>
            <a:ext cx="1670416" cy="1825591"/>
          </a:xfrm>
          <a:custGeom>
            <a:avLst/>
            <a:gdLst/>
            <a:ahLst/>
            <a:cxnLst/>
            <a:rect r="r" b="b" t="t" l="l"/>
            <a:pathLst>
              <a:path h="1825591" w="1670416">
                <a:moveTo>
                  <a:pt x="0" y="0"/>
                </a:moveTo>
                <a:lnTo>
                  <a:pt x="1670416" y="0"/>
                </a:lnTo>
                <a:lnTo>
                  <a:pt x="1670416" y="1825591"/>
                </a:lnTo>
                <a:lnTo>
                  <a:pt x="0" y="1825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36561">
            <a:off x="4693911" y="2245579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44398" y="7419510"/>
            <a:ext cx="1756426" cy="1561023"/>
          </a:xfrm>
          <a:custGeom>
            <a:avLst/>
            <a:gdLst/>
            <a:ahLst/>
            <a:cxnLst/>
            <a:rect r="r" b="b" t="t" l="l"/>
            <a:pathLst>
              <a:path h="1561023" w="1756426">
                <a:moveTo>
                  <a:pt x="0" y="0"/>
                </a:moveTo>
                <a:lnTo>
                  <a:pt x="1756426" y="0"/>
                </a:lnTo>
                <a:lnTo>
                  <a:pt x="1756426" y="1561023"/>
                </a:lnTo>
                <a:lnTo>
                  <a:pt x="0" y="15610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92357" y="3486327"/>
            <a:ext cx="3539593" cy="3314346"/>
          </a:xfrm>
          <a:custGeom>
            <a:avLst/>
            <a:gdLst/>
            <a:ahLst/>
            <a:cxnLst/>
            <a:rect r="r" b="b" t="t" l="l"/>
            <a:pathLst>
              <a:path h="3314346" w="3539593">
                <a:moveTo>
                  <a:pt x="0" y="0"/>
                </a:moveTo>
                <a:lnTo>
                  <a:pt x="3539593" y="0"/>
                </a:lnTo>
                <a:lnTo>
                  <a:pt x="3539593" y="3314346"/>
                </a:lnTo>
                <a:lnTo>
                  <a:pt x="0" y="33143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96812" y="3086100"/>
            <a:ext cx="3209544" cy="4114800"/>
          </a:xfrm>
          <a:custGeom>
            <a:avLst/>
            <a:gdLst/>
            <a:ahLst/>
            <a:cxnLst/>
            <a:rect r="r" b="b" t="t" l="l"/>
            <a:pathLst>
              <a:path h="4114800" w="3209544">
                <a:moveTo>
                  <a:pt x="0" y="0"/>
                </a:moveTo>
                <a:lnTo>
                  <a:pt x="3209544" y="0"/>
                </a:lnTo>
                <a:lnTo>
                  <a:pt x="32095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76531" y="4865850"/>
            <a:ext cx="857989" cy="611317"/>
          </a:xfrm>
          <a:custGeom>
            <a:avLst/>
            <a:gdLst/>
            <a:ahLst/>
            <a:cxnLst/>
            <a:rect r="r" b="b" t="t" l="l"/>
            <a:pathLst>
              <a:path h="611317" w="857989">
                <a:moveTo>
                  <a:pt x="0" y="0"/>
                </a:moveTo>
                <a:lnTo>
                  <a:pt x="857990" y="0"/>
                </a:lnTo>
                <a:lnTo>
                  <a:pt x="857990" y="611317"/>
                </a:lnTo>
                <a:lnTo>
                  <a:pt x="0" y="6113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5400000">
            <a:off x="-2207502" y="4545836"/>
            <a:ext cx="5090157" cy="65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INTRODUCTION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10400" y="1392046"/>
            <a:ext cx="10439400" cy="72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4800">
                <a:solidFill>
                  <a:srgbClr val="404040"/>
                </a:solidFill>
                <a:latin typeface="Poppins Bold"/>
              </a:rPr>
              <a:t>INTRODUCTION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69664" y="9747163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1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94013" y="0"/>
            <a:ext cx="6428830" cy="9356271"/>
            <a:chOff x="0" y="0"/>
            <a:chExt cx="8571774" cy="124750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71738" cy="12475083"/>
            </a:xfrm>
            <a:custGeom>
              <a:avLst/>
              <a:gdLst/>
              <a:ahLst/>
              <a:cxnLst/>
              <a:rect r="r" b="b" t="t" l="l"/>
              <a:pathLst>
                <a:path h="12475083" w="8571738">
                  <a:moveTo>
                    <a:pt x="0" y="0"/>
                  </a:moveTo>
                  <a:lnTo>
                    <a:pt x="8571738" y="0"/>
                  </a:lnTo>
                  <a:lnTo>
                    <a:pt x="8571738" y="12475083"/>
                  </a:lnTo>
                  <a:lnTo>
                    <a:pt x="0" y="1247508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842900" y="629786"/>
            <a:ext cx="920990" cy="112661"/>
          </a:xfrm>
          <a:custGeom>
            <a:avLst/>
            <a:gdLst/>
            <a:ahLst/>
            <a:cxnLst/>
            <a:rect r="r" b="b" t="t" l="l"/>
            <a:pathLst>
              <a:path h="112661" w="920990">
                <a:moveTo>
                  <a:pt x="0" y="0"/>
                </a:moveTo>
                <a:lnTo>
                  <a:pt x="920989" y="0"/>
                </a:lnTo>
                <a:lnTo>
                  <a:pt x="920989" y="112660"/>
                </a:lnTo>
                <a:lnTo>
                  <a:pt x="0" y="11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722015"/>
          </a:xfrm>
          <a:custGeom>
            <a:avLst/>
            <a:gdLst/>
            <a:ahLst/>
            <a:cxnLst/>
            <a:rect r="r" b="b" t="t" l="l"/>
            <a:pathLst>
              <a:path h="722015" w="18288000">
                <a:moveTo>
                  <a:pt x="0" y="0"/>
                </a:moveTo>
                <a:lnTo>
                  <a:pt x="18288000" y="0"/>
                </a:lnTo>
                <a:lnTo>
                  <a:pt x="18288000" y="722015"/>
                </a:lnTo>
                <a:lnTo>
                  <a:pt x="0" y="722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64869" y="2097038"/>
            <a:ext cx="4877050" cy="5554787"/>
          </a:xfrm>
          <a:custGeom>
            <a:avLst/>
            <a:gdLst/>
            <a:ahLst/>
            <a:cxnLst/>
            <a:rect r="r" b="b" t="t" l="l"/>
            <a:pathLst>
              <a:path h="5554787" w="4877050">
                <a:moveTo>
                  <a:pt x="0" y="0"/>
                </a:moveTo>
                <a:lnTo>
                  <a:pt x="4877050" y="0"/>
                </a:lnTo>
                <a:lnTo>
                  <a:pt x="4877050" y="5554787"/>
                </a:lnTo>
                <a:lnTo>
                  <a:pt x="0" y="5554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9050" y="2329353"/>
            <a:ext cx="933451" cy="5090157"/>
            <a:chOff x="0" y="0"/>
            <a:chExt cx="1244602" cy="6786876"/>
          </a:xfrm>
        </p:grpSpPr>
        <p:grpSp>
          <p:nvGrpSpPr>
            <p:cNvPr name="Group 10" id="10"/>
            <p:cNvGrpSpPr/>
            <p:nvPr/>
          </p:nvGrpSpPr>
          <p:grpSpPr>
            <a:xfrm rot="-10800000">
              <a:off x="0" y="334082"/>
              <a:ext cx="1244602" cy="6191160"/>
              <a:chOff x="0" y="0"/>
              <a:chExt cx="1244602" cy="619116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44600" cy="6191123"/>
              </a:xfrm>
              <a:custGeom>
                <a:avLst/>
                <a:gdLst/>
                <a:ahLst/>
                <a:cxnLst/>
                <a:rect r="r" b="b" t="t" l="l"/>
                <a:pathLst>
                  <a:path h="6191123" w="1244600">
                    <a:moveTo>
                      <a:pt x="0" y="0"/>
                    </a:moveTo>
                    <a:lnTo>
                      <a:pt x="1244600" y="0"/>
                    </a:lnTo>
                    <a:lnTo>
                      <a:pt x="1244600" y="6191123"/>
                    </a:lnTo>
                    <a:lnTo>
                      <a:pt x="0" y="6191123"/>
                    </a:lnTo>
                    <a:close/>
                  </a:path>
                </a:pathLst>
              </a:custGeom>
              <a:solidFill>
                <a:srgbClr val="C04C4C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-5400000">
              <a:off x="-2884598" y="2988648"/>
              <a:ext cx="6786876" cy="809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000">
                  <a:solidFill>
                    <a:srgbClr val="FFFFFF"/>
                  </a:solidFill>
                  <a:latin typeface="Poppins Bold"/>
                </a:rPr>
                <a:t>RESEARCH DESIGN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687707" y="2970457"/>
            <a:ext cx="1960479" cy="1411742"/>
            <a:chOff x="0" y="0"/>
            <a:chExt cx="2613972" cy="18823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13971" cy="1882326"/>
            </a:xfrm>
            <a:custGeom>
              <a:avLst/>
              <a:gdLst/>
              <a:ahLst/>
              <a:cxnLst/>
              <a:rect r="r" b="b" t="t" l="l"/>
              <a:pathLst>
                <a:path h="1882326" w="2613971">
                  <a:moveTo>
                    <a:pt x="0" y="941164"/>
                  </a:moveTo>
                  <a:cubicBezTo>
                    <a:pt x="0" y="421384"/>
                    <a:pt x="107936" y="0"/>
                    <a:pt x="241076" y="0"/>
                  </a:cubicBezTo>
                  <a:lnTo>
                    <a:pt x="2372895" y="0"/>
                  </a:lnTo>
                  <a:cubicBezTo>
                    <a:pt x="2506034" y="0"/>
                    <a:pt x="2613971" y="421384"/>
                    <a:pt x="2613971" y="941164"/>
                  </a:cubicBezTo>
                  <a:cubicBezTo>
                    <a:pt x="2613971" y="1460943"/>
                    <a:pt x="2506034" y="1882326"/>
                    <a:pt x="2372895" y="1882326"/>
                  </a:cubicBezTo>
                  <a:lnTo>
                    <a:pt x="241076" y="1882326"/>
                  </a:lnTo>
                  <a:cubicBezTo>
                    <a:pt x="107936" y="1882326"/>
                    <a:pt x="0" y="1460943"/>
                    <a:pt x="0" y="941164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2613972" cy="196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Ambiguity Dictionary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640003" y="5032391"/>
            <a:ext cx="2588594" cy="1411742"/>
            <a:chOff x="0" y="0"/>
            <a:chExt cx="3451459" cy="18823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51458" cy="1882326"/>
            </a:xfrm>
            <a:custGeom>
              <a:avLst/>
              <a:gdLst/>
              <a:ahLst/>
              <a:cxnLst/>
              <a:rect r="r" b="b" t="t" l="l"/>
              <a:pathLst>
                <a:path h="1882326" w="3451458">
                  <a:moveTo>
                    <a:pt x="0" y="941164"/>
                  </a:moveTo>
                  <a:cubicBezTo>
                    <a:pt x="0" y="421384"/>
                    <a:pt x="142518" y="0"/>
                    <a:pt x="318315" y="0"/>
                  </a:cubicBezTo>
                  <a:lnTo>
                    <a:pt x="3133143" y="0"/>
                  </a:lnTo>
                  <a:cubicBezTo>
                    <a:pt x="3308940" y="0"/>
                    <a:pt x="3451458" y="421384"/>
                    <a:pt x="3451458" y="941164"/>
                  </a:cubicBezTo>
                  <a:cubicBezTo>
                    <a:pt x="3451458" y="1460943"/>
                    <a:pt x="3308940" y="1882326"/>
                    <a:pt x="3133143" y="1882326"/>
                  </a:cubicBezTo>
                  <a:lnTo>
                    <a:pt x="318315" y="1882326"/>
                  </a:lnTo>
                  <a:cubicBezTo>
                    <a:pt x="142518" y="1882326"/>
                    <a:pt x="0" y="1460943"/>
                    <a:pt x="0" y="941164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3451459" cy="196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Trained Language Identification</a:t>
              </a:r>
            </a:p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Model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849703" y="2340763"/>
            <a:ext cx="4685808" cy="47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6"/>
              </a:lnSpc>
            </a:pPr>
            <a:r>
              <a:rPr lang="en-US" sz="3200">
                <a:solidFill>
                  <a:srgbClr val="404040"/>
                </a:solidFill>
                <a:latin typeface="Poppins"/>
              </a:rPr>
              <a:t>Training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3659053" y="3674510"/>
            <a:ext cx="2588594" cy="1076893"/>
            <a:chOff x="0" y="0"/>
            <a:chExt cx="3451459" cy="143585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451458" cy="1435862"/>
            </a:xfrm>
            <a:custGeom>
              <a:avLst/>
              <a:gdLst/>
              <a:ahLst/>
              <a:cxnLst/>
              <a:rect r="r" b="b" t="t" l="l"/>
              <a:pathLst>
                <a:path h="1435862" w="3451458">
                  <a:moveTo>
                    <a:pt x="0" y="717931"/>
                  </a:moveTo>
                  <a:cubicBezTo>
                    <a:pt x="0" y="321437"/>
                    <a:pt x="142518" y="0"/>
                    <a:pt x="318315" y="0"/>
                  </a:cubicBezTo>
                  <a:lnTo>
                    <a:pt x="3133143" y="0"/>
                  </a:lnTo>
                  <a:cubicBezTo>
                    <a:pt x="3308940" y="0"/>
                    <a:pt x="3451458" y="321437"/>
                    <a:pt x="3451458" y="717931"/>
                  </a:cubicBezTo>
                  <a:cubicBezTo>
                    <a:pt x="3451458" y="1114425"/>
                    <a:pt x="3308940" y="1435862"/>
                    <a:pt x="3133143" y="1435862"/>
                  </a:cubicBezTo>
                  <a:lnTo>
                    <a:pt x="318315" y="1435862"/>
                  </a:lnTo>
                  <a:cubicBezTo>
                    <a:pt x="142518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3451459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CS sentences.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659053" y="6789525"/>
            <a:ext cx="2588594" cy="1076893"/>
            <a:chOff x="0" y="0"/>
            <a:chExt cx="3451459" cy="143585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51458" cy="1435862"/>
            </a:xfrm>
            <a:custGeom>
              <a:avLst/>
              <a:gdLst/>
              <a:ahLst/>
              <a:cxnLst/>
              <a:rect r="r" b="b" t="t" l="l"/>
              <a:pathLst>
                <a:path h="1435862" w="3451458">
                  <a:moveTo>
                    <a:pt x="0" y="717931"/>
                  </a:moveTo>
                  <a:cubicBezTo>
                    <a:pt x="0" y="321437"/>
                    <a:pt x="142518" y="0"/>
                    <a:pt x="318315" y="0"/>
                  </a:cubicBezTo>
                  <a:lnTo>
                    <a:pt x="3133143" y="0"/>
                  </a:lnTo>
                  <a:cubicBezTo>
                    <a:pt x="3308940" y="0"/>
                    <a:pt x="3451458" y="321437"/>
                    <a:pt x="3451458" y="717931"/>
                  </a:cubicBezTo>
                  <a:cubicBezTo>
                    <a:pt x="3451458" y="1114425"/>
                    <a:pt x="3308940" y="1435862"/>
                    <a:pt x="3133143" y="1435862"/>
                  </a:cubicBezTo>
                  <a:lnTo>
                    <a:pt x="318315" y="1435862"/>
                  </a:lnTo>
                  <a:cubicBezTo>
                    <a:pt x="142518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3451459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CS sentences with language tags.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 flipH="true">
            <a:off x="14934300" y="4751403"/>
            <a:ext cx="19050" cy="28098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7" id="27"/>
          <p:cNvSpPr txBox="true"/>
          <p:nvPr/>
        </p:nvSpPr>
        <p:spPr>
          <a:xfrm rot="0">
            <a:off x="13052585" y="7990244"/>
            <a:ext cx="4206715" cy="961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</a:rPr>
              <a:t>Job-nya\M-E adalah\M menjaga\M kedai\M runcit \M di\M end\E of\E  the\E road\E.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949795" y="2970457"/>
            <a:ext cx="1962312" cy="1411742"/>
            <a:chOff x="0" y="0"/>
            <a:chExt cx="2616416" cy="188232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616415" cy="1882326"/>
            </a:xfrm>
            <a:custGeom>
              <a:avLst/>
              <a:gdLst/>
              <a:ahLst/>
              <a:cxnLst/>
              <a:rect r="r" b="b" t="t" l="l"/>
              <a:pathLst>
                <a:path h="1882326" w="2616415">
                  <a:moveTo>
                    <a:pt x="0" y="941164"/>
                  </a:moveTo>
                  <a:cubicBezTo>
                    <a:pt x="0" y="421384"/>
                    <a:pt x="108037" y="0"/>
                    <a:pt x="241302" y="0"/>
                  </a:cubicBezTo>
                  <a:lnTo>
                    <a:pt x="2375113" y="0"/>
                  </a:lnTo>
                  <a:cubicBezTo>
                    <a:pt x="2508377" y="0"/>
                    <a:pt x="2616415" y="421384"/>
                    <a:pt x="2616415" y="941164"/>
                  </a:cubicBezTo>
                  <a:cubicBezTo>
                    <a:pt x="2616415" y="1460943"/>
                    <a:pt x="2508377" y="1882326"/>
                    <a:pt x="2375113" y="1882326"/>
                  </a:cubicBezTo>
                  <a:lnTo>
                    <a:pt x="241302" y="1882326"/>
                  </a:lnTo>
                  <a:cubicBezTo>
                    <a:pt x="108037" y="1882326"/>
                    <a:pt x="0" y="1460943"/>
                    <a:pt x="0" y="941164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85725"/>
              <a:ext cx="2616416" cy="196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Language -tagged training data.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667946" y="5143500"/>
            <a:ext cx="2588594" cy="1411742"/>
            <a:chOff x="0" y="0"/>
            <a:chExt cx="3451459" cy="188232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451458" cy="1882326"/>
            </a:xfrm>
            <a:custGeom>
              <a:avLst/>
              <a:gdLst/>
              <a:ahLst/>
              <a:cxnLst/>
              <a:rect r="r" b="b" t="t" l="l"/>
              <a:pathLst>
                <a:path h="1882326" w="3451458">
                  <a:moveTo>
                    <a:pt x="0" y="941164"/>
                  </a:moveTo>
                  <a:cubicBezTo>
                    <a:pt x="0" y="421384"/>
                    <a:pt x="142518" y="0"/>
                    <a:pt x="318315" y="0"/>
                  </a:cubicBezTo>
                  <a:lnTo>
                    <a:pt x="3133143" y="0"/>
                  </a:lnTo>
                  <a:cubicBezTo>
                    <a:pt x="3308940" y="0"/>
                    <a:pt x="3451458" y="421384"/>
                    <a:pt x="3451458" y="941164"/>
                  </a:cubicBezTo>
                  <a:cubicBezTo>
                    <a:pt x="3451458" y="1460943"/>
                    <a:pt x="3308940" y="1882326"/>
                    <a:pt x="3133143" y="1882326"/>
                  </a:cubicBezTo>
                  <a:lnTo>
                    <a:pt x="318315" y="1882326"/>
                  </a:lnTo>
                  <a:cubicBezTo>
                    <a:pt x="142518" y="1882326"/>
                    <a:pt x="0" y="1460943"/>
                    <a:pt x="0" y="941164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85725"/>
              <a:ext cx="3451459" cy="196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Language Identification Model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8667946" y="7113378"/>
            <a:ext cx="2588594" cy="1076893"/>
            <a:chOff x="0" y="0"/>
            <a:chExt cx="3451459" cy="143585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451458" cy="1435862"/>
            </a:xfrm>
            <a:custGeom>
              <a:avLst/>
              <a:gdLst/>
              <a:ahLst/>
              <a:cxnLst/>
              <a:rect r="r" b="b" t="t" l="l"/>
              <a:pathLst>
                <a:path h="1435862" w="3451458">
                  <a:moveTo>
                    <a:pt x="0" y="717931"/>
                  </a:moveTo>
                  <a:cubicBezTo>
                    <a:pt x="0" y="321437"/>
                    <a:pt x="142518" y="0"/>
                    <a:pt x="318315" y="0"/>
                  </a:cubicBezTo>
                  <a:lnTo>
                    <a:pt x="3133143" y="0"/>
                  </a:lnTo>
                  <a:cubicBezTo>
                    <a:pt x="3308940" y="0"/>
                    <a:pt x="3451458" y="321437"/>
                    <a:pt x="3451458" y="717931"/>
                  </a:cubicBezTo>
                  <a:cubicBezTo>
                    <a:pt x="3451458" y="1114425"/>
                    <a:pt x="3308940" y="1435862"/>
                    <a:pt x="3133143" y="1435862"/>
                  </a:cubicBezTo>
                  <a:lnTo>
                    <a:pt x="318315" y="1435862"/>
                  </a:lnTo>
                  <a:cubicBezTo>
                    <a:pt x="142518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3451459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CS sentences with language tags.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>
            <a:off x="14934300" y="6444132"/>
            <a:ext cx="19050" cy="34539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8" id="38"/>
          <p:cNvSpPr/>
          <p:nvPr/>
        </p:nvSpPr>
        <p:spPr>
          <a:xfrm>
            <a:off x="8667946" y="4382198"/>
            <a:ext cx="1294297" cy="76130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9" id="39"/>
          <p:cNvSpPr/>
          <p:nvPr/>
        </p:nvSpPr>
        <p:spPr>
          <a:xfrm flipH="true">
            <a:off x="9962243" y="4382198"/>
            <a:ext cx="968708" cy="76130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0" id="40"/>
          <p:cNvSpPr/>
          <p:nvPr/>
        </p:nvSpPr>
        <p:spPr>
          <a:xfrm>
            <a:off x="9962243" y="6555242"/>
            <a:ext cx="0" cy="55813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1" id="41"/>
          <p:cNvSpPr/>
          <p:nvPr/>
        </p:nvSpPr>
        <p:spPr>
          <a:xfrm>
            <a:off x="12553199" y="2811370"/>
            <a:ext cx="2848" cy="6128014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42" id="42"/>
          <p:cNvGrpSpPr/>
          <p:nvPr/>
        </p:nvGrpSpPr>
        <p:grpSpPr>
          <a:xfrm rot="0">
            <a:off x="11450194" y="8939383"/>
            <a:ext cx="2211706" cy="3086100"/>
            <a:chOff x="0" y="0"/>
            <a:chExt cx="582507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82507" cy="812800"/>
            </a:xfrm>
            <a:custGeom>
              <a:avLst/>
              <a:gdLst/>
              <a:ahLst/>
              <a:cxnLst/>
              <a:rect r="r" b="b" t="t" l="l"/>
              <a:pathLst>
                <a:path h="812800" w="582507">
                  <a:moveTo>
                    <a:pt x="291254" y="0"/>
                  </a:moveTo>
                  <a:cubicBezTo>
                    <a:pt x="130399" y="0"/>
                    <a:pt x="0" y="181951"/>
                    <a:pt x="0" y="406400"/>
                  </a:cubicBezTo>
                  <a:cubicBezTo>
                    <a:pt x="0" y="630849"/>
                    <a:pt x="130399" y="812800"/>
                    <a:pt x="291254" y="812800"/>
                  </a:cubicBezTo>
                  <a:cubicBezTo>
                    <a:pt x="452108" y="812800"/>
                    <a:pt x="582507" y="630849"/>
                    <a:pt x="582507" y="406400"/>
                  </a:cubicBezTo>
                  <a:cubicBezTo>
                    <a:pt x="582507" y="181951"/>
                    <a:pt x="452108" y="0"/>
                    <a:pt x="2912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57150"/>
              <a:ext cx="430107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7169664" y="9747163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19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564914" y="971550"/>
            <a:ext cx="10694387" cy="904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5600">
                <a:solidFill>
                  <a:srgbClr val="404040"/>
                </a:solidFill>
                <a:latin typeface="Poppins Bold"/>
              </a:rPr>
              <a:t>LANGUAGE IDENTIFICATION 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052585" y="2917803"/>
            <a:ext cx="4206715" cy="64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</a:rPr>
              <a:t>Job-nya adalah menjaga kedai runcit di end of the road.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11447346" y="-274730"/>
            <a:ext cx="2211706" cy="3086100"/>
            <a:chOff x="0" y="0"/>
            <a:chExt cx="582507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582507" cy="812800"/>
            </a:xfrm>
            <a:custGeom>
              <a:avLst/>
              <a:gdLst/>
              <a:ahLst/>
              <a:cxnLst/>
              <a:rect r="r" b="b" t="t" l="l"/>
              <a:pathLst>
                <a:path h="812800" w="582507">
                  <a:moveTo>
                    <a:pt x="291254" y="0"/>
                  </a:moveTo>
                  <a:cubicBezTo>
                    <a:pt x="130399" y="0"/>
                    <a:pt x="0" y="181951"/>
                    <a:pt x="0" y="406400"/>
                  </a:cubicBezTo>
                  <a:cubicBezTo>
                    <a:pt x="0" y="630849"/>
                    <a:pt x="130399" y="812800"/>
                    <a:pt x="291254" y="812800"/>
                  </a:cubicBezTo>
                  <a:cubicBezTo>
                    <a:pt x="452108" y="812800"/>
                    <a:pt x="582507" y="630849"/>
                    <a:pt x="582507" y="406400"/>
                  </a:cubicBezTo>
                  <a:cubicBezTo>
                    <a:pt x="582507" y="181951"/>
                    <a:pt x="452108" y="0"/>
                    <a:pt x="2912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76200" y="57150"/>
              <a:ext cx="430107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12859360" y="2316684"/>
            <a:ext cx="4685808" cy="47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6"/>
              </a:lnSpc>
            </a:pPr>
            <a:r>
              <a:rPr lang="en-US" sz="3200">
                <a:solidFill>
                  <a:srgbClr val="404040"/>
                </a:solidFill>
                <a:latin typeface="Poppins"/>
              </a:rPr>
              <a:t>Expected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94013" y="0"/>
            <a:ext cx="6428830" cy="9356271"/>
            <a:chOff x="0" y="0"/>
            <a:chExt cx="8571774" cy="124750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71738" cy="12475083"/>
            </a:xfrm>
            <a:custGeom>
              <a:avLst/>
              <a:gdLst/>
              <a:ahLst/>
              <a:cxnLst/>
              <a:rect r="r" b="b" t="t" l="l"/>
              <a:pathLst>
                <a:path h="12475083" w="8571738">
                  <a:moveTo>
                    <a:pt x="0" y="0"/>
                  </a:moveTo>
                  <a:lnTo>
                    <a:pt x="8571738" y="0"/>
                  </a:lnTo>
                  <a:lnTo>
                    <a:pt x="8571738" y="12475083"/>
                  </a:lnTo>
                  <a:lnTo>
                    <a:pt x="0" y="1247508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842900" y="629786"/>
            <a:ext cx="920990" cy="112661"/>
          </a:xfrm>
          <a:custGeom>
            <a:avLst/>
            <a:gdLst/>
            <a:ahLst/>
            <a:cxnLst/>
            <a:rect r="r" b="b" t="t" l="l"/>
            <a:pathLst>
              <a:path h="112661" w="920990">
                <a:moveTo>
                  <a:pt x="0" y="0"/>
                </a:moveTo>
                <a:lnTo>
                  <a:pt x="920989" y="0"/>
                </a:lnTo>
                <a:lnTo>
                  <a:pt x="920989" y="112660"/>
                </a:lnTo>
                <a:lnTo>
                  <a:pt x="0" y="11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722015"/>
          </a:xfrm>
          <a:custGeom>
            <a:avLst/>
            <a:gdLst/>
            <a:ahLst/>
            <a:cxnLst/>
            <a:rect r="r" b="b" t="t" l="l"/>
            <a:pathLst>
              <a:path h="722015" w="18288000">
                <a:moveTo>
                  <a:pt x="0" y="0"/>
                </a:moveTo>
                <a:lnTo>
                  <a:pt x="18288000" y="0"/>
                </a:lnTo>
                <a:lnTo>
                  <a:pt x="18288000" y="722015"/>
                </a:lnTo>
                <a:lnTo>
                  <a:pt x="0" y="722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64869" y="2097038"/>
            <a:ext cx="4877050" cy="5554787"/>
          </a:xfrm>
          <a:custGeom>
            <a:avLst/>
            <a:gdLst/>
            <a:ahLst/>
            <a:cxnLst/>
            <a:rect r="r" b="b" t="t" l="l"/>
            <a:pathLst>
              <a:path h="5554787" w="4877050">
                <a:moveTo>
                  <a:pt x="0" y="0"/>
                </a:moveTo>
                <a:lnTo>
                  <a:pt x="4877050" y="0"/>
                </a:lnTo>
                <a:lnTo>
                  <a:pt x="4877050" y="5554787"/>
                </a:lnTo>
                <a:lnTo>
                  <a:pt x="0" y="5554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9050" y="2329353"/>
            <a:ext cx="933451" cy="5090157"/>
            <a:chOff x="0" y="0"/>
            <a:chExt cx="1244602" cy="6786876"/>
          </a:xfrm>
        </p:grpSpPr>
        <p:grpSp>
          <p:nvGrpSpPr>
            <p:cNvPr name="Group 10" id="10"/>
            <p:cNvGrpSpPr/>
            <p:nvPr/>
          </p:nvGrpSpPr>
          <p:grpSpPr>
            <a:xfrm rot="-10800000">
              <a:off x="0" y="334082"/>
              <a:ext cx="1244602" cy="6191160"/>
              <a:chOff x="0" y="0"/>
              <a:chExt cx="1244602" cy="619116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44600" cy="6191123"/>
              </a:xfrm>
              <a:custGeom>
                <a:avLst/>
                <a:gdLst/>
                <a:ahLst/>
                <a:cxnLst/>
                <a:rect r="r" b="b" t="t" l="l"/>
                <a:pathLst>
                  <a:path h="6191123" w="1244600">
                    <a:moveTo>
                      <a:pt x="0" y="0"/>
                    </a:moveTo>
                    <a:lnTo>
                      <a:pt x="1244600" y="0"/>
                    </a:lnTo>
                    <a:lnTo>
                      <a:pt x="1244600" y="6191123"/>
                    </a:lnTo>
                    <a:lnTo>
                      <a:pt x="0" y="6191123"/>
                    </a:lnTo>
                    <a:close/>
                  </a:path>
                </a:pathLst>
              </a:custGeom>
              <a:solidFill>
                <a:srgbClr val="C04C4C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-5400000">
              <a:off x="-2884598" y="2988648"/>
              <a:ext cx="6786876" cy="809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000">
                  <a:solidFill>
                    <a:srgbClr val="FFFFFF"/>
                  </a:solidFill>
                  <a:latin typeface="Poppins Bold"/>
                </a:rPr>
                <a:t>RESEARCH DESIGN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687707" y="2970457"/>
            <a:ext cx="1960479" cy="1411742"/>
            <a:chOff x="0" y="0"/>
            <a:chExt cx="2613972" cy="18823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13971" cy="1882326"/>
            </a:xfrm>
            <a:custGeom>
              <a:avLst/>
              <a:gdLst/>
              <a:ahLst/>
              <a:cxnLst/>
              <a:rect r="r" b="b" t="t" l="l"/>
              <a:pathLst>
                <a:path h="1882326" w="2613971">
                  <a:moveTo>
                    <a:pt x="0" y="941164"/>
                  </a:moveTo>
                  <a:cubicBezTo>
                    <a:pt x="0" y="421384"/>
                    <a:pt x="107936" y="0"/>
                    <a:pt x="241076" y="0"/>
                  </a:cubicBezTo>
                  <a:lnTo>
                    <a:pt x="2372895" y="0"/>
                  </a:lnTo>
                  <a:cubicBezTo>
                    <a:pt x="2506034" y="0"/>
                    <a:pt x="2613971" y="421384"/>
                    <a:pt x="2613971" y="941164"/>
                  </a:cubicBezTo>
                  <a:cubicBezTo>
                    <a:pt x="2613971" y="1460943"/>
                    <a:pt x="2506034" y="1882326"/>
                    <a:pt x="2372895" y="1882326"/>
                  </a:cubicBezTo>
                  <a:lnTo>
                    <a:pt x="241076" y="1882326"/>
                  </a:lnTo>
                  <a:cubicBezTo>
                    <a:pt x="107936" y="1882326"/>
                    <a:pt x="0" y="1460943"/>
                    <a:pt x="0" y="941164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2613972" cy="196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Ambiguity Dictionary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640003" y="5032391"/>
            <a:ext cx="2588594" cy="1411742"/>
            <a:chOff x="0" y="0"/>
            <a:chExt cx="3451459" cy="18823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51458" cy="1882326"/>
            </a:xfrm>
            <a:custGeom>
              <a:avLst/>
              <a:gdLst/>
              <a:ahLst/>
              <a:cxnLst/>
              <a:rect r="r" b="b" t="t" l="l"/>
              <a:pathLst>
                <a:path h="1882326" w="3451458">
                  <a:moveTo>
                    <a:pt x="0" y="941164"/>
                  </a:moveTo>
                  <a:cubicBezTo>
                    <a:pt x="0" y="421384"/>
                    <a:pt x="142518" y="0"/>
                    <a:pt x="318315" y="0"/>
                  </a:cubicBezTo>
                  <a:lnTo>
                    <a:pt x="3133143" y="0"/>
                  </a:lnTo>
                  <a:cubicBezTo>
                    <a:pt x="3308940" y="0"/>
                    <a:pt x="3451458" y="421384"/>
                    <a:pt x="3451458" y="941164"/>
                  </a:cubicBezTo>
                  <a:cubicBezTo>
                    <a:pt x="3451458" y="1460943"/>
                    <a:pt x="3308940" y="1882326"/>
                    <a:pt x="3133143" y="1882326"/>
                  </a:cubicBezTo>
                  <a:lnTo>
                    <a:pt x="318315" y="1882326"/>
                  </a:lnTo>
                  <a:cubicBezTo>
                    <a:pt x="142518" y="1882326"/>
                    <a:pt x="0" y="1460943"/>
                    <a:pt x="0" y="941164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3451459" cy="196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Trained Language Identification</a:t>
              </a:r>
            </a:p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Model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849703" y="2340763"/>
            <a:ext cx="4685808" cy="47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6"/>
              </a:lnSpc>
            </a:pPr>
            <a:r>
              <a:rPr lang="en-US" sz="3200">
                <a:solidFill>
                  <a:srgbClr val="404040"/>
                </a:solidFill>
                <a:latin typeface="Poppins"/>
              </a:rPr>
              <a:t>Training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3659053" y="3674510"/>
            <a:ext cx="2588594" cy="1076893"/>
            <a:chOff x="0" y="0"/>
            <a:chExt cx="3451459" cy="143585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451458" cy="1435862"/>
            </a:xfrm>
            <a:custGeom>
              <a:avLst/>
              <a:gdLst/>
              <a:ahLst/>
              <a:cxnLst/>
              <a:rect r="r" b="b" t="t" l="l"/>
              <a:pathLst>
                <a:path h="1435862" w="3451458">
                  <a:moveTo>
                    <a:pt x="0" y="717931"/>
                  </a:moveTo>
                  <a:cubicBezTo>
                    <a:pt x="0" y="321437"/>
                    <a:pt x="142518" y="0"/>
                    <a:pt x="318315" y="0"/>
                  </a:cubicBezTo>
                  <a:lnTo>
                    <a:pt x="3133143" y="0"/>
                  </a:lnTo>
                  <a:cubicBezTo>
                    <a:pt x="3308940" y="0"/>
                    <a:pt x="3451458" y="321437"/>
                    <a:pt x="3451458" y="717931"/>
                  </a:cubicBezTo>
                  <a:cubicBezTo>
                    <a:pt x="3451458" y="1114425"/>
                    <a:pt x="3308940" y="1435862"/>
                    <a:pt x="3133143" y="1435862"/>
                  </a:cubicBezTo>
                  <a:lnTo>
                    <a:pt x="318315" y="1435862"/>
                  </a:lnTo>
                  <a:cubicBezTo>
                    <a:pt x="142518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3451459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CS sentences.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659053" y="6789525"/>
            <a:ext cx="2588594" cy="1076893"/>
            <a:chOff x="0" y="0"/>
            <a:chExt cx="3451459" cy="143585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51458" cy="1435862"/>
            </a:xfrm>
            <a:custGeom>
              <a:avLst/>
              <a:gdLst/>
              <a:ahLst/>
              <a:cxnLst/>
              <a:rect r="r" b="b" t="t" l="l"/>
              <a:pathLst>
                <a:path h="1435862" w="3451458">
                  <a:moveTo>
                    <a:pt x="0" y="717931"/>
                  </a:moveTo>
                  <a:cubicBezTo>
                    <a:pt x="0" y="321437"/>
                    <a:pt x="142518" y="0"/>
                    <a:pt x="318315" y="0"/>
                  </a:cubicBezTo>
                  <a:lnTo>
                    <a:pt x="3133143" y="0"/>
                  </a:lnTo>
                  <a:cubicBezTo>
                    <a:pt x="3308940" y="0"/>
                    <a:pt x="3451458" y="321437"/>
                    <a:pt x="3451458" y="717931"/>
                  </a:cubicBezTo>
                  <a:cubicBezTo>
                    <a:pt x="3451458" y="1114425"/>
                    <a:pt x="3308940" y="1435862"/>
                    <a:pt x="3133143" y="1435862"/>
                  </a:cubicBezTo>
                  <a:lnTo>
                    <a:pt x="318315" y="1435862"/>
                  </a:lnTo>
                  <a:cubicBezTo>
                    <a:pt x="142518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3451459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CS sentences with language tags.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 flipH="true">
            <a:off x="14934300" y="4751403"/>
            <a:ext cx="19050" cy="28098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7" id="27"/>
          <p:cNvSpPr txBox="true"/>
          <p:nvPr/>
        </p:nvSpPr>
        <p:spPr>
          <a:xfrm rot="0">
            <a:off x="13052585" y="7990244"/>
            <a:ext cx="4206715" cy="961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</a:rPr>
              <a:t>Job-nya\M-E adalah\M menjaga\M kedai\M runcit \M di\M end\E of\E  the\E road\E.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949795" y="2970457"/>
            <a:ext cx="1962312" cy="1076893"/>
            <a:chOff x="0" y="0"/>
            <a:chExt cx="2616416" cy="143585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616415" cy="1435862"/>
            </a:xfrm>
            <a:custGeom>
              <a:avLst/>
              <a:gdLst/>
              <a:ahLst/>
              <a:cxnLst/>
              <a:rect r="r" b="b" t="t" l="l"/>
              <a:pathLst>
                <a:path h="1435862" w="2616415">
                  <a:moveTo>
                    <a:pt x="0" y="717931"/>
                  </a:moveTo>
                  <a:cubicBezTo>
                    <a:pt x="0" y="321437"/>
                    <a:pt x="108037" y="0"/>
                    <a:pt x="241302" y="0"/>
                  </a:cubicBezTo>
                  <a:lnTo>
                    <a:pt x="2375113" y="0"/>
                  </a:lnTo>
                  <a:cubicBezTo>
                    <a:pt x="2508377" y="0"/>
                    <a:pt x="2616415" y="321437"/>
                    <a:pt x="2616415" y="717931"/>
                  </a:cubicBezTo>
                  <a:cubicBezTo>
                    <a:pt x="2616415" y="1114425"/>
                    <a:pt x="2508377" y="1435862"/>
                    <a:pt x="2375113" y="1435862"/>
                  </a:cubicBezTo>
                  <a:lnTo>
                    <a:pt x="241302" y="1435862"/>
                  </a:lnTo>
                  <a:cubicBezTo>
                    <a:pt x="108037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85725"/>
              <a:ext cx="2616416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Labelled training data.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667946" y="5143500"/>
            <a:ext cx="2588594" cy="1411742"/>
            <a:chOff x="0" y="0"/>
            <a:chExt cx="3451459" cy="188232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451458" cy="1882326"/>
            </a:xfrm>
            <a:custGeom>
              <a:avLst/>
              <a:gdLst/>
              <a:ahLst/>
              <a:cxnLst/>
              <a:rect r="r" b="b" t="t" l="l"/>
              <a:pathLst>
                <a:path h="1882326" w="3451458">
                  <a:moveTo>
                    <a:pt x="0" y="941164"/>
                  </a:moveTo>
                  <a:cubicBezTo>
                    <a:pt x="0" y="421384"/>
                    <a:pt x="142518" y="0"/>
                    <a:pt x="318315" y="0"/>
                  </a:cubicBezTo>
                  <a:lnTo>
                    <a:pt x="3133143" y="0"/>
                  </a:lnTo>
                  <a:cubicBezTo>
                    <a:pt x="3308940" y="0"/>
                    <a:pt x="3451458" y="421384"/>
                    <a:pt x="3451458" y="941164"/>
                  </a:cubicBezTo>
                  <a:cubicBezTo>
                    <a:pt x="3451458" y="1460943"/>
                    <a:pt x="3308940" y="1882326"/>
                    <a:pt x="3133143" y="1882326"/>
                  </a:cubicBezTo>
                  <a:lnTo>
                    <a:pt x="318315" y="1882326"/>
                  </a:lnTo>
                  <a:cubicBezTo>
                    <a:pt x="142518" y="1882326"/>
                    <a:pt x="0" y="1460943"/>
                    <a:pt x="0" y="941164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85725"/>
              <a:ext cx="3451459" cy="196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Language Identification Model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8667946" y="7113378"/>
            <a:ext cx="2588594" cy="1076893"/>
            <a:chOff x="0" y="0"/>
            <a:chExt cx="3451459" cy="143585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451458" cy="1435862"/>
            </a:xfrm>
            <a:custGeom>
              <a:avLst/>
              <a:gdLst/>
              <a:ahLst/>
              <a:cxnLst/>
              <a:rect r="r" b="b" t="t" l="l"/>
              <a:pathLst>
                <a:path h="1435862" w="3451458">
                  <a:moveTo>
                    <a:pt x="0" y="717931"/>
                  </a:moveTo>
                  <a:cubicBezTo>
                    <a:pt x="0" y="321437"/>
                    <a:pt x="142518" y="0"/>
                    <a:pt x="318315" y="0"/>
                  </a:cubicBezTo>
                  <a:lnTo>
                    <a:pt x="3133143" y="0"/>
                  </a:lnTo>
                  <a:cubicBezTo>
                    <a:pt x="3308940" y="0"/>
                    <a:pt x="3451458" y="321437"/>
                    <a:pt x="3451458" y="717931"/>
                  </a:cubicBezTo>
                  <a:cubicBezTo>
                    <a:pt x="3451458" y="1114425"/>
                    <a:pt x="3308940" y="1435862"/>
                    <a:pt x="3133143" y="1435862"/>
                  </a:cubicBezTo>
                  <a:lnTo>
                    <a:pt x="318315" y="1435862"/>
                  </a:lnTo>
                  <a:cubicBezTo>
                    <a:pt x="142518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3451459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CS sentences with language tags.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>
            <a:off x="14934300" y="6444132"/>
            <a:ext cx="19050" cy="34539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8" id="38"/>
          <p:cNvSpPr/>
          <p:nvPr/>
        </p:nvSpPr>
        <p:spPr>
          <a:xfrm>
            <a:off x="8667946" y="4382198"/>
            <a:ext cx="1294297" cy="76130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9" id="39"/>
          <p:cNvSpPr/>
          <p:nvPr/>
        </p:nvSpPr>
        <p:spPr>
          <a:xfrm flipH="true">
            <a:off x="9962243" y="4047350"/>
            <a:ext cx="968708" cy="10961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0" id="40"/>
          <p:cNvSpPr/>
          <p:nvPr/>
        </p:nvSpPr>
        <p:spPr>
          <a:xfrm>
            <a:off x="9962243" y="6555242"/>
            <a:ext cx="0" cy="55813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1" id="41"/>
          <p:cNvSpPr/>
          <p:nvPr/>
        </p:nvSpPr>
        <p:spPr>
          <a:xfrm>
            <a:off x="12553199" y="2811370"/>
            <a:ext cx="2848" cy="6128014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42" id="42"/>
          <p:cNvGrpSpPr/>
          <p:nvPr/>
        </p:nvGrpSpPr>
        <p:grpSpPr>
          <a:xfrm rot="0">
            <a:off x="11450194" y="8939383"/>
            <a:ext cx="2211706" cy="3086100"/>
            <a:chOff x="0" y="0"/>
            <a:chExt cx="582507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82507" cy="812800"/>
            </a:xfrm>
            <a:custGeom>
              <a:avLst/>
              <a:gdLst/>
              <a:ahLst/>
              <a:cxnLst/>
              <a:rect r="r" b="b" t="t" l="l"/>
              <a:pathLst>
                <a:path h="812800" w="582507">
                  <a:moveTo>
                    <a:pt x="291254" y="0"/>
                  </a:moveTo>
                  <a:cubicBezTo>
                    <a:pt x="130399" y="0"/>
                    <a:pt x="0" y="181951"/>
                    <a:pt x="0" y="406400"/>
                  </a:cubicBezTo>
                  <a:cubicBezTo>
                    <a:pt x="0" y="630849"/>
                    <a:pt x="130399" y="812800"/>
                    <a:pt x="291254" y="812800"/>
                  </a:cubicBezTo>
                  <a:cubicBezTo>
                    <a:pt x="452108" y="812800"/>
                    <a:pt x="582507" y="630849"/>
                    <a:pt x="582507" y="406400"/>
                  </a:cubicBezTo>
                  <a:cubicBezTo>
                    <a:pt x="582507" y="181951"/>
                    <a:pt x="452108" y="0"/>
                    <a:pt x="2912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57150"/>
              <a:ext cx="430107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7169664" y="9747163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20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564914" y="971550"/>
            <a:ext cx="10694387" cy="904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5600">
                <a:solidFill>
                  <a:srgbClr val="404040"/>
                </a:solidFill>
                <a:latin typeface="Poppins Bold"/>
              </a:rPr>
              <a:t>LANGUAGE IDENTIFICATION 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052585" y="2917803"/>
            <a:ext cx="4206715" cy="64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</a:rPr>
              <a:t>Job-nya adalah menjaga kedai runcit di end of the road.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11447346" y="-274730"/>
            <a:ext cx="2211706" cy="3086100"/>
            <a:chOff x="0" y="0"/>
            <a:chExt cx="582507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582507" cy="812800"/>
            </a:xfrm>
            <a:custGeom>
              <a:avLst/>
              <a:gdLst/>
              <a:ahLst/>
              <a:cxnLst/>
              <a:rect r="r" b="b" t="t" l="l"/>
              <a:pathLst>
                <a:path h="812800" w="582507">
                  <a:moveTo>
                    <a:pt x="291254" y="0"/>
                  </a:moveTo>
                  <a:cubicBezTo>
                    <a:pt x="130399" y="0"/>
                    <a:pt x="0" y="181951"/>
                    <a:pt x="0" y="406400"/>
                  </a:cubicBezTo>
                  <a:cubicBezTo>
                    <a:pt x="0" y="630849"/>
                    <a:pt x="130399" y="812800"/>
                    <a:pt x="291254" y="812800"/>
                  </a:cubicBezTo>
                  <a:cubicBezTo>
                    <a:pt x="452108" y="812800"/>
                    <a:pt x="582507" y="630849"/>
                    <a:pt x="582507" y="406400"/>
                  </a:cubicBezTo>
                  <a:cubicBezTo>
                    <a:pt x="582507" y="181951"/>
                    <a:pt x="452108" y="0"/>
                    <a:pt x="2912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76200" y="57150"/>
              <a:ext cx="430107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12859360" y="2316684"/>
            <a:ext cx="4685808" cy="47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6"/>
              </a:lnSpc>
            </a:pPr>
            <a:r>
              <a:rPr lang="en-US" sz="3200">
                <a:solidFill>
                  <a:srgbClr val="404040"/>
                </a:solidFill>
                <a:latin typeface="Poppins"/>
              </a:rPr>
              <a:t>Expected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88979" y="795228"/>
            <a:ext cx="6428830" cy="9356271"/>
            <a:chOff x="0" y="0"/>
            <a:chExt cx="8571774" cy="124750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71738" cy="12475083"/>
            </a:xfrm>
            <a:custGeom>
              <a:avLst/>
              <a:gdLst/>
              <a:ahLst/>
              <a:cxnLst/>
              <a:rect r="r" b="b" t="t" l="l"/>
              <a:pathLst>
                <a:path h="12475083" w="8571738">
                  <a:moveTo>
                    <a:pt x="0" y="0"/>
                  </a:moveTo>
                  <a:lnTo>
                    <a:pt x="8571738" y="0"/>
                  </a:lnTo>
                  <a:lnTo>
                    <a:pt x="8571738" y="12475083"/>
                  </a:lnTo>
                  <a:lnTo>
                    <a:pt x="0" y="1247508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842900" y="629786"/>
            <a:ext cx="920990" cy="112661"/>
          </a:xfrm>
          <a:custGeom>
            <a:avLst/>
            <a:gdLst/>
            <a:ahLst/>
            <a:cxnLst/>
            <a:rect r="r" b="b" t="t" l="l"/>
            <a:pathLst>
              <a:path h="112661" w="920990">
                <a:moveTo>
                  <a:pt x="0" y="0"/>
                </a:moveTo>
                <a:lnTo>
                  <a:pt x="920989" y="0"/>
                </a:lnTo>
                <a:lnTo>
                  <a:pt x="920989" y="112660"/>
                </a:lnTo>
                <a:lnTo>
                  <a:pt x="0" y="11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722015"/>
          </a:xfrm>
          <a:custGeom>
            <a:avLst/>
            <a:gdLst/>
            <a:ahLst/>
            <a:cxnLst/>
            <a:rect r="r" b="b" t="t" l="l"/>
            <a:pathLst>
              <a:path h="722015" w="18288000">
                <a:moveTo>
                  <a:pt x="0" y="0"/>
                </a:moveTo>
                <a:lnTo>
                  <a:pt x="18288000" y="0"/>
                </a:lnTo>
                <a:lnTo>
                  <a:pt x="18288000" y="722015"/>
                </a:lnTo>
                <a:lnTo>
                  <a:pt x="0" y="722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19050" y="2329353"/>
            <a:ext cx="933451" cy="5090157"/>
            <a:chOff x="0" y="0"/>
            <a:chExt cx="1244602" cy="6786876"/>
          </a:xfrm>
        </p:grpSpPr>
        <p:grpSp>
          <p:nvGrpSpPr>
            <p:cNvPr name="Group 9" id="9"/>
            <p:cNvGrpSpPr/>
            <p:nvPr/>
          </p:nvGrpSpPr>
          <p:grpSpPr>
            <a:xfrm rot="-10800000">
              <a:off x="0" y="334082"/>
              <a:ext cx="1244602" cy="6191160"/>
              <a:chOff x="0" y="0"/>
              <a:chExt cx="1244602" cy="619116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44600" cy="6191123"/>
              </a:xfrm>
              <a:custGeom>
                <a:avLst/>
                <a:gdLst/>
                <a:ahLst/>
                <a:cxnLst/>
                <a:rect r="r" b="b" t="t" l="l"/>
                <a:pathLst>
                  <a:path h="6191123" w="1244600">
                    <a:moveTo>
                      <a:pt x="0" y="0"/>
                    </a:moveTo>
                    <a:lnTo>
                      <a:pt x="1244600" y="0"/>
                    </a:lnTo>
                    <a:lnTo>
                      <a:pt x="1244600" y="6191123"/>
                    </a:lnTo>
                    <a:lnTo>
                      <a:pt x="0" y="6191123"/>
                    </a:lnTo>
                    <a:close/>
                  </a:path>
                </a:pathLst>
              </a:custGeom>
              <a:solidFill>
                <a:srgbClr val="C04C4C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-5400000">
              <a:off x="-2884598" y="2988648"/>
              <a:ext cx="6786876" cy="809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000">
                  <a:solidFill>
                    <a:srgbClr val="FFFFFF"/>
                  </a:solidFill>
                  <a:latin typeface="Poppins Bold"/>
                </a:rPr>
                <a:t>RESEARCH DESIGN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35523" y="2760712"/>
            <a:ext cx="5735742" cy="5425302"/>
          </a:xfrm>
          <a:custGeom>
            <a:avLst/>
            <a:gdLst/>
            <a:ahLst/>
            <a:cxnLst/>
            <a:rect r="r" b="b" t="t" l="l"/>
            <a:pathLst>
              <a:path h="5425302" w="5735742">
                <a:moveTo>
                  <a:pt x="0" y="0"/>
                </a:moveTo>
                <a:lnTo>
                  <a:pt x="5735742" y="0"/>
                </a:lnTo>
                <a:lnTo>
                  <a:pt x="5735742" y="5425303"/>
                </a:lnTo>
                <a:lnTo>
                  <a:pt x="0" y="54253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169664" y="9747163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21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41919" y="971550"/>
            <a:ext cx="10694387" cy="904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5600">
                <a:solidFill>
                  <a:srgbClr val="404040"/>
                </a:solidFill>
                <a:latin typeface="Poppins Bold"/>
              </a:rPr>
              <a:t>CS TYPE IDENTIFICATION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659053" y="5137303"/>
            <a:ext cx="2588594" cy="1411742"/>
            <a:chOff x="0" y="0"/>
            <a:chExt cx="3451459" cy="18823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451458" cy="1882326"/>
            </a:xfrm>
            <a:custGeom>
              <a:avLst/>
              <a:gdLst/>
              <a:ahLst/>
              <a:cxnLst/>
              <a:rect r="r" b="b" t="t" l="l"/>
              <a:pathLst>
                <a:path h="1882326" w="3451458">
                  <a:moveTo>
                    <a:pt x="0" y="941164"/>
                  </a:moveTo>
                  <a:cubicBezTo>
                    <a:pt x="0" y="421384"/>
                    <a:pt x="142518" y="0"/>
                    <a:pt x="318315" y="0"/>
                  </a:cubicBezTo>
                  <a:lnTo>
                    <a:pt x="3133143" y="0"/>
                  </a:lnTo>
                  <a:cubicBezTo>
                    <a:pt x="3308940" y="0"/>
                    <a:pt x="3451458" y="421384"/>
                    <a:pt x="3451458" y="941164"/>
                  </a:cubicBezTo>
                  <a:cubicBezTo>
                    <a:pt x="3451458" y="1460943"/>
                    <a:pt x="3308940" y="1882326"/>
                    <a:pt x="3133143" y="1882326"/>
                  </a:cubicBezTo>
                  <a:lnTo>
                    <a:pt x="318315" y="1882326"/>
                  </a:lnTo>
                  <a:cubicBezTo>
                    <a:pt x="142518" y="1882326"/>
                    <a:pt x="0" y="1460943"/>
                    <a:pt x="0" y="941164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3451459" cy="196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Trained CS Type Identification</a:t>
              </a:r>
            </a:p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Model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849703" y="2340763"/>
            <a:ext cx="4685808" cy="47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6"/>
              </a:lnSpc>
            </a:pPr>
            <a:r>
              <a:rPr lang="en-US" sz="3200">
                <a:solidFill>
                  <a:srgbClr val="404040"/>
                </a:solidFill>
                <a:latin typeface="Poppins"/>
              </a:rPr>
              <a:t>Training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659053" y="3779422"/>
            <a:ext cx="2588594" cy="1076893"/>
            <a:chOff x="0" y="0"/>
            <a:chExt cx="3451459" cy="143585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451458" cy="1435862"/>
            </a:xfrm>
            <a:custGeom>
              <a:avLst/>
              <a:gdLst/>
              <a:ahLst/>
              <a:cxnLst/>
              <a:rect r="r" b="b" t="t" l="l"/>
              <a:pathLst>
                <a:path h="1435862" w="3451458">
                  <a:moveTo>
                    <a:pt x="0" y="717931"/>
                  </a:moveTo>
                  <a:cubicBezTo>
                    <a:pt x="0" y="321437"/>
                    <a:pt x="142518" y="0"/>
                    <a:pt x="318315" y="0"/>
                  </a:cubicBezTo>
                  <a:lnTo>
                    <a:pt x="3133143" y="0"/>
                  </a:lnTo>
                  <a:cubicBezTo>
                    <a:pt x="3308940" y="0"/>
                    <a:pt x="3451458" y="321437"/>
                    <a:pt x="3451458" y="717931"/>
                  </a:cubicBezTo>
                  <a:cubicBezTo>
                    <a:pt x="3451458" y="1114425"/>
                    <a:pt x="3308940" y="1435862"/>
                    <a:pt x="3133143" y="1435862"/>
                  </a:cubicBezTo>
                  <a:lnTo>
                    <a:pt x="318315" y="1435862"/>
                  </a:lnTo>
                  <a:cubicBezTo>
                    <a:pt x="142518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85725"/>
              <a:ext cx="3451459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CS sentences with language tags.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659053" y="6894437"/>
            <a:ext cx="2588594" cy="1076893"/>
            <a:chOff x="0" y="0"/>
            <a:chExt cx="3451459" cy="143585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451458" cy="1435862"/>
            </a:xfrm>
            <a:custGeom>
              <a:avLst/>
              <a:gdLst/>
              <a:ahLst/>
              <a:cxnLst/>
              <a:rect r="r" b="b" t="t" l="l"/>
              <a:pathLst>
                <a:path h="1435862" w="3451458">
                  <a:moveTo>
                    <a:pt x="0" y="717931"/>
                  </a:moveTo>
                  <a:cubicBezTo>
                    <a:pt x="0" y="321437"/>
                    <a:pt x="142518" y="0"/>
                    <a:pt x="318315" y="0"/>
                  </a:cubicBezTo>
                  <a:lnTo>
                    <a:pt x="3133143" y="0"/>
                  </a:lnTo>
                  <a:cubicBezTo>
                    <a:pt x="3308940" y="0"/>
                    <a:pt x="3451458" y="321437"/>
                    <a:pt x="3451458" y="717931"/>
                  </a:cubicBezTo>
                  <a:cubicBezTo>
                    <a:pt x="3451458" y="1114425"/>
                    <a:pt x="3308940" y="1435862"/>
                    <a:pt x="3133143" y="1435862"/>
                  </a:cubicBezTo>
                  <a:lnTo>
                    <a:pt x="318315" y="1435862"/>
                  </a:lnTo>
                  <a:cubicBezTo>
                    <a:pt x="142518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3451459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CS sentences with CS-type tags.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 flipH="true">
            <a:off x="14953350" y="4856316"/>
            <a:ext cx="0" cy="28098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6" id="26"/>
          <p:cNvSpPr txBox="true"/>
          <p:nvPr/>
        </p:nvSpPr>
        <p:spPr>
          <a:xfrm rot="0">
            <a:off x="13052585" y="7990244"/>
            <a:ext cx="4206715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</a:rPr>
              <a:t>[Job-nya]IW [adalah menjaga kedai runcit di]AM [end of the road]AE.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549049" y="2995929"/>
            <a:ext cx="2869286" cy="592856"/>
            <a:chOff x="0" y="0"/>
            <a:chExt cx="3825715" cy="79047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25714" cy="790479"/>
            </a:xfrm>
            <a:custGeom>
              <a:avLst/>
              <a:gdLst/>
              <a:ahLst/>
              <a:cxnLst/>
              <a:rect r="r" b="b" t="t" l="l"/>
              <a:pathLst>
                <a:path h="790479" w="3825714">
                  <a:moveTo>
                    <a:pt x="0" y="395239"/>
                  </a:moveTo>
                  <a:cubicBezTo>
                    <a:pt x="0" y="176959"/>
                    <a:pt x="157972" y="0"/>
                    <a:pt x="352831" y="0"/>
                  </a:cubicBezTo>
                  <a:lnTo>
                    <a:pt x="3472883" y="0"/>
                  </a:lnTo>
                  <a:cubicBezTo>
                    <a:pt x="3667742" y="0"/>
                    <a:pt x="3825714" y="176959"/>
                    <a:pt x="3825714" y="395239"/>
                  </a:cubicBezTo>
                  <a:cubicBezTo>
                    <a:pt x="3825714" y="613518"/>
                    <a:pt x="3667742" y="790479"/>
                    <a:pt x="3472883" y="790479"/>
                  </a:cubicBezTo>
                  <a:lnTo>
                    <a:pt x="352831" y="790479"/>
                  </a:lnTo>
                  <a:cubicBezTo>
                    <a:pt x="157972" y="790479"/>
                    <a:pt x="0" y="613518"/>
                    <a:pt x="0" y="395239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3825715" cy="876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 Labelled CS data.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670209" y="3896615"/>
            <a:ext cx="4626966" cy="3536269"/>
            <a:chOff x="0" y="0"/>
            <a:chExt cx="6169288" cy="471502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69286" cy="4715029"/>
            </a:xfrm>
            <a:custGeom>
              <a:avLst/>
              <a:gdLst/>
              <a:ahLst/>
              <a:cxnLst/>
              <a:rect r="r" b="b" t="t" l="l"/>
              <a:pathLst>
                <a:path h="4715029" w="6169286">
                  <a:moveTo>
                    <a:pt x="0" y="2357519"/>
                  </a:moveTo>
                  <a:cubicBezTo>
                    <a:pt x="0" y="1055525"/>
                    <a:pt x="254743" y="0"/>
                    <a:pt x="568969" y="0"/>
                  </a:cubicBezTo>
                  <a:lnTo>
                    <a:pt x="5600317" y="0"/>
                  </a:lnTo>
                  <a:cubicBezTo>
                    <a:pt x="5914543" y="0"/>
                    <a:pt x="6169286" y="1055525"/>
                    <a:pt x="6169286" y="2357519"/>
                  </a:cubicBezTo>
                  <a:cubicBezTo>
                    <a:pt x="6169286" y="3659513"/>
                    <a:pt x="5914543" y="4715029"/>
                    <a:pt x="5600317" y="4715029"/>
                  </a:cubicBezTo>
                  <a:lnTo>
                    <a:pt x="568969" y="4715029"/>
                  </a:lnTo>
                  <a:cubicBezTo>
                    <a:pt x="254743" y="4715029"/>
                    <a:pt x="0" y="3659513"/>
                    <a:pt x="0" y="2357519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6169288" cy="4800750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CS Type Identification Model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698920" y="7874978"/>
            <a:ext cx="2588594" cy="1076893"/>
            <a:chOff x="0" y="0"/>
            <a:chExt cx="3451459" cy="143585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451458" cy="1435862"/>
            </a:xfrm>
            <a:custGeom>
              <a:avLst/>
              <a:gdLst/>
              <a:ahLst/>
              <a:cxnLst/>
              <a:rect r="r" b="b" t="t" l="l"/>
              <a:pathLst>
                <a:path h="1435862" w="3451458">
                  <a:moveTo>
                    <a:pt x="0" y="717931"/>
                  </a:moveTo>
                  <a:cubicBezTo>
                    <a:pt x="0" y="321437"/>
                    <a:pt x="142518" y="0"/>
                    <a:pt x="318315" y="0"/>
                  </a:cubicBezTo>
                  <a:lnTo>
                    <a:pt x="3133143" y="0"/>
                  </a:lnTo>
                  <a:cubicBezTo>
                    <a:pt x="3308940" y="0"/>
                    <a:pt x="3451458" y="321437"/>
                    <a:pt x="3451458" y="717931"/>
                  </a:cubicBezTo>
                  <a:cubicBezTo>
                    <a:pt x="3451458" y="1114425"/>
                    <a:pt x="3308940" y="1435862"/>
                    <a:pt x="3133143" y="1435862"/>
                  </a:cubicBezTo>
                  <a:lnTo>
                    <a:pt x="318315" y="1435862"/>
                  </a:lnTo>
                  <a:cubicBezTo>
                    <a:pt x="142518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3451459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CS sentences with CS-type tags.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>
            <a:off x="14953350" y="6549045"/>
            <a:ext cx="0" cy="34539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7" id="37"/>
          <p:cNvSpPr/>
          <p:nvPr/>
        </p:nvSpPr>
        <p:spPr>
          <a:xfrm>
            <a:off x="9983693" y="3588785"/>
            <a:ext cx="0" cy="30783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8" id="38"/>
          <p:cNvSpPr/>
          <p:nvPr/>
        </p:nvSpPr>
        <p:spPr>
          <a:xfrm>
            <a:off x="9983693" y="7432884"/>
            <a:ext cx="9525" cy="44209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9" id="39"/>
          <p:cNvSpPr/>
          <p:nvPr/>
        </p:nvSpPr>
        <p:spPr>
          <a:xfrm>
            <a:off x="12553199" y="2811370"/>
            <a:ext cx="2848" cy="6128014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11450194" y="8939383"/>
            <a:ext cx="2211706" cy="3086100"/>
            <a:chOff x="0" y="0"/>
            <a:chExt cx="582507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582507" cy="812800"/>
            </a:xfrm>
            <a:custGeom>
              <a:avLst/>
              <a:gdLst/>
              <a:ahLst/>
              <a:cxnLst/>
              <a:rect r="r" b="b" t="t" l="l"/>
              <a:pathLst>
                <a:path h="812800" w="582507">
                  <a:moveTo>
                    <a:pt x="291254" y="0"/>
                  </a:moveTo>
                  <a:cubicBezTo>
                    <a:pt x="130399" y="0"/>
                    <a:pt x="0" y="181951"/>
                    <a:pt x="0" y="406400"/>
                  </a:cubicBezTo>
                  <a:cubicBezTo>
                    <a:pt x="0" y="630849"/>
                    <a:pt x="130399" y="812800"/>
                    <a:pt x="291254" y="812800"/>
                  </a:cubicBezTo>
                  <a:cubicBezTo>
                    <a:pt x="452108" y="812800"/>
                    <a:pt x="582507" y="630849"/>
                    <a:pt x="582507" y="406400"/>
                  </a:cubicBezTo>
                  <a:cubicBezTo>
                    <a:pt x="582507" y="181951"/>
                    <a:pt x="452108" y="0"/>
                    <a:pt x="2912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57150"/>
              <a:ext cx="430107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3052585" y="2917803"/>
            <a:ext cx="4206715" cy="961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</a:rPr>
              <a:t>Job-nya\M-E adalah\M menjaga\M kedai\M runcit \M di\M end\E of\E</a:t>
            </a:r>
            <a:r>
              <a:rPr lang="en-US" sz="2100">
                <a:solidFill>
                  <a:srgbClr val="000000"/>
                </a:solidFill>
                <a:latin typeface="Poppins"/>
              </a:rPr>
              <a:t> the\E road\E.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11447346" y="-274730"/>
            <a:ext cx="2211706" cy="3086100"/>
            <a:chOff x="0" y="0"/>
            <a:chExt cx="582507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582507" cy="812800"/>
            </a:xfrm>
            <a:custGeom>
              <a:avLst/>
              <a:gdLst/>
              <a:ahLst/>
              <a:cxnLst/>
              <a:rect r="r" b="b" t="t" l="l"/>
              <a:pathLst>
                <a:path h="812800" w="582507">
                  <a:moveTo>
                    <a:pt x="291254" y="0"/>
                  </a:moveTo>
                  <a:cubicBezTo>
                    <a:pt x="130399" y="0"/>
                    <a:pt x="0" y="181951"/>
                    <a:pt x="0" y="406400"/>
                  </a:cubicBezTo>
                  <a:cubicBezTo>
                    <a:pt x="0" y="630849"/>
                    <a:pt x="130399" y="812800"/>
                    <a:pt x="291254" y="812800"/>
                  </a:cubicBezTo>
                  <a:cubicBezTo>
                    <a:pt x="452108" y="812800"/>
                    <a:pt x="582507" y="630849"/>
                    <a:pt x="582507" y="406400"/>
                  </a:cubicBezTo>
                  <a:cubicBezTo>
                    <a:pt x="582507" y="181951"/>
                    <a:pt x="452108" y="0"/>
                    <a:pt x="2912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57150"/>
              <a:ext cx="430107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2859360" y="2316684"/>
            <a:ext cx="4685808" cy="47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6"/>
              </a:lnSpc>
            </a:pPr>
            <a:r>
              <a:rPr lang="en-US" sz="3200">
                <a:solidFill>
                  <a:srgbClr val="404040"/>
                </a:solidFill>
                <a:latin typeface="Poppins"/>
              </a:rPr>
              <a:t>Expected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7849703" y="4471065"/>
            <a:ext cx="4239410" cy="1002299"/>
            <a:chOff x="0" y="0"/>
            <a:chExt cx="5652546" cy="1336399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5652544" cy="1336402"/>
            </a:xfrm>
            <a:custGeom>
              <a:avLst/>
              <a:gdLst/>
              <a:ahLst/>
              <a:cxnLst/>
              <a:rect r="r" b="b" t="t" l="l"/>
              <a:pathLst>
                <a:path h="1336402" w="5652544">
                  <a:moveTo>
                    <a:pt x="0" y="668201"/>
                  </a:moveTo>
                  <a:cubicBezTo>
                    <a:pt x="0" y="299172"/>
                    <a:pt x="233405" y="0"/>
                    <a:pt x="521312" y="0"/>
                  </a:cubicBezTo>
                  <a:lnTo>
                    <a:pt x="5131232" y="0"/>
                  </a:lnTo>
                  <a:cubicBezTo>
                    <a:pt x="5419138" y="0"/>
                    <a:pt x="5652544" y="299172"/>
                    <a:pt x="5652544" y="668201"/>
                  </a:cubicBezTo>
                  <a:cubicBezTo>
                    <a:pt x="5652544" y="1037231"/>
                    <a:pt x="5419138" y="1336402"/>
                    <a:pt x="5131232" y="1336402"/>
                  </a:cubicBezTo>
                  <a:lnTo>
                    <a:pt x="521312" y="1336402"/>
                  </a:lnTo>
                  <a:cubicBezTo>
                    <a:pt x="233405" y="1336402"/>
                    <a:pt x="0" y="1037231"/>
                    <a:pt x="0" y="668201"/>
                  </a:cubicBezTo>
                  <a:close/>
                </a:path>
              </a:pathLst>
            </a:custGeom>
            <a:solidFill>
              <a:srgbClr val="808080">
                <a:alpha val="24706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85725"/>
              <a:ext cx="5652546" cy="1422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Split text into segment by language 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7863988" y="6220592"/>
            <a:ext cx="4239410" cy="1002299"/>
            <a:chOff x="0" y="0"/>
            <a:chExt cx="5652546" cy="1336399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5652544" cy="1336402"/>
            </a:xfrm>
            <a:custGeom>
              <a:avLst/>
              <a:gdLst/>
              <a:ahLst/>
              <a:cxnLst/>
              <a:rect r="r" b="b" t="t" l="l"/>
              <a:pathLst>
                <a:path h="1336402" w="5652544">
                  <a:moveTo>
                    <a:pt x="0" y="668201"/>
                  </a:moveTo>
                  <a:cubicBezTo>
                    <a:pt x="0" y="299172"/>
                    <a:pt x="233405" y="0"/>
                    <a:pt x="521312" y="0"/>
                  </a:cubicBezTo>
                  <a:lnTo>
                    <a:pt x="5131232" y="0"/>
                  </a:lnTo>
                  <a:cubicBezTo>
                    <a:pt x="5419138" y="0"/>
                    <a:pt x="5652544" y="299172"/>
                    <a:pt x="5652544" y="668201"/>
                  </a:cubicBezTo>
                  <a:cubicBezTo>
                    <a:pt x="5652544" y="1037231"/>
                    <a:pt x="5419138" y="1336402"/>
                    <a:pt x="5131232" y="1336402"/>
                  </a:cubicBezTo>
                  <a:lnTo>
                    <a:pt x="521312" y="1336402"/>
                  </a:lnTo>
                  <a:cubicBezTo>
                    <a:pt x="233405" y="1336402"/>
                    <a:pt x="0" y="1037231"/>
                    <a:pt x="0" y="668201"/>
                  </a:cubicBezTo>
                  <a:close/>
                </a:path>
              </a:pathLst>
            </a:custGeom>
            <a:solidFill>
              <a:srgbClr val="808080">
                <a:alpha val="24706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85725"/>
              <a:ext cx="5652546" cy="1422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Classify the segment into code-switch type</a:t>
              </a:r>
            </a:p>
          </p:txBody>
        </p:sp>
      </p:grpSp>
      <p:sp>
        <p:nvSpPr>
          <p:cNvPr name="AutoShape 54" id="54"/>
          <p:cNvSpPr/>
          <p:nvPr/>
        </p:nvSpPr>
        <p:spPr>
          <a:xfrm>
            <a:off x="9969408" y="5473366"/>
            <a:ext cx="14285" cy="7472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94013" y="0"/>
            <a:ext cx="6428830" cy="9356271"/>
            <a:chOff x="0" y="0"/>
            <a:chExt cx="8571774" cy="124750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71738" cy="12475083"/>
            </a:xfrm>
            <a:custGeom>
              <a:avLst/>
              <a:gdLst/>
              <a:ahLst/>
              <a:cxnLst/>
              <a:rect r="r" b="b" t="t" l="l"/>
              <a:pathLst>
                <a:path h="12475083" w="8571738">
                  <a:moveTo>
                    <a:pt x="0" y="0"/>
                  </a:moveTo>
                  <a:lnTo>
                    <a:pt x="8571738" y="0"/>
                  </a:lnTo>
                  <a:lnTo>
                    <a:pt x="8571738" y="12475083"/>
                  </a:lnTo>
                  <a:lnTo>
                    <a:pt x="0" y="1247508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842900" y="629786"/>
            <a:ext cx="920990" cy="112661"/>
          </a:xfrm>
          <a:custGeom>
            <a:avLst/>
            <a:gdLst/>
            <a:ahLst/>
            <a:cxnLst/>
            <a:rect r="r" b="b" t="t" l="l"/>
            <a:pathLst>
              <a:path h="112661" w="920990">
                <a:moveTo>
                  <a:pt x="0" y="0"/>
                </a:moveTo>
                <a:lnTo>
                  <a:pt x="920989" y="0"/>
                </a:lnTo>
                <a:lnTo>
                  <a:pt x="920989" y="112660"/>
                </a:lnTo>
                <a:lnTo>
                  <a:pt x="0" y="11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722015"/>
          </a:xfrm>
          <a:custGeom>
            <a:avLst/>
            <a:gdLst/>
            <a:ahLst/>
            <a:cxnLst/>
            <a:rect r="r" b="b" t="t" l="l"/>
            <a:pathLst>
              <a:path h="722015" w="18288000">
                <a:moveTo>
                  <a:pt x="0" y="0"/>
                </a:moveTo>
                <a:lnTo>
                  <a:pt x="18288000" y="0"/>
                </a:lnTo>
                <a:lnTo>
                  <a:pt x="18288000" y="722015"/>
                </a:lnTo>
                <a:lnTo>
                  <a:pt x="0" y="722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19050" y="2329353"/>
            <a:ext cx="933451" cy="5090157"/>
            <a:chOff x="0" y="0"/>
            <a:chExt cx="1244602" cy="6786876"/>
          </a:xfrm>
        </p:grpSpPr>
        <p:grpSp>
          <p:nvGrpSpPr>
            <p:cNvPr name="Group 9" id="9"/>
            <p:cNvGrpSpPr/>
            <p:nvPr/>
          </p:nvGrpSpPr>
          <p:grpSpPr>
            <a:xfrm rot="-10800000">
              <a:off x="0" y="334082"/>
              <a:ext cx="1244602" cy="6191160"/>
              <a:chOff x="0" y="0"/>
              <a:chExt cx="1244602" cy="619116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44600" cy="6191123"/>
              </a:xfrm>
              <a:custGeom>
                <a:avLst/>
                <a:gdLst/>
                <a:ahLst/>
                <a:cxnLst/>
                <a:rect r="r" b="b" t="t" l="l"/>
                <a:pathLst>
                  <a:path h="6191123" w="1244600">
                    <a:moveTo>
                      <a:pt x="0" y="0"/>
                    </a:moveTo>
                    <a:lnTo>
                      <a:pt x="1244600" y="0"/>
                    </a:lnTo>
                    <a:lnTo>
                      <a:pt x="1244600" y="6191123"/>
                    </a:lnTo>
                    <a:lnTo>
                      <a:pt x="0" y="6191123"/>
                    </a:lnTo>
                    <a:close/>
                  </a:path>
                </a:pathLst>
              </a:custGeom>
              <a:solidFill>
                <a:srgbClr val="C04C4C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-5400000">
              <a:off x="-2884598" y="2988648"/>
              <a:ext cx="6786876" cy="809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000">
                  <a:solidFill>
                    <a:srgbClr val="FFFFFF"/>
                  </a:solidFill>
                  <a:latin typeface="Poppins Bold"/>
                </a:rPr>
                <a:t>RESEARCH DESIGN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69949" y="2424364"/>
            <a:ext cx="6066890" cy="5438273"/>
          </a:xfrm>
          <a:custGeom>
            <a:avLst/>
            <a:gdLst/>
            <a:ahLst/>
            <a:cxnLst/>
            <a:rect r="r" b="b" t="t" l="l"/>
            <a:pathLst>
              <a:path h="5438273" w="6066890">
                <a:moveTo>
                  <a:pt x="0" y="0"/>
                </a:moveTo>
                <a:lnTo>
                  <a:pt x="6066890" y="0"/>
                </a:lnTo>
                <a:lnTo>
                  <a:pt x="6066890" y="5438272"/>
                </a:lnTo>
                <a:lnTo>
                  <a:pt x="0" y="54382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169664" y="9676202"/>
            <a:ext cx="3931920" cy="47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22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12347" y="971550"/>
            <a:ext cx="11746953" cy="904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5600">
                <a:solidFill>
                  <a:srgbClr val="404040"/>
                </a:solidFill>
                <a:latin typeface="Poppins Bold"/>
              </a:rPr>
              <a:t>SEGMENT-BASED TRANSLATION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687707" y="2970457"/>
            <a:ext cx="1960479" cy="1411742"/>
            <a:chOff x="0" y="0"/>
            <a:chExt cx="2613972" cy="18823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613971" cy="1882326"/>
            </a:xfrm>
            <a:custGeom>
              <a:avLst/>
              <a:gdLst/>
              <a:ahLst/>
              <a:cxnLst/>
              <a:rect r="r" b="b" t="t" l="l"/>
              <a:pathLst>
                <a:path h="1882326" w="2613971">
                  <a:moveTo>
                    <a:pt x="0" y="941164"/>
                  </a:moveTo>
                  <a:cubicBezTo>
                    <a:pt x="0" y="421384"/>
                    <a:pt x="107936" y="0"/>
                    <a:pt x="241076" y="0"/>
                  </a:cubicBezTo>
                  <a:lnTo>
                    <a:pt x="2372895" y="0"/>
                  </a:lnTo>
                  <a:cubicBezTo>
                    <a:pt x="2506034" y="0"/>
                    <a:pt x="2613971" y="421384"/>
                    <a:pt x="2613971" y="941164"/>
                  </a:cubicBezTo>
                  <a:cubicBezTo>
                    <a:pt x="2613971" y="1460943"/>
                    <a:pt x="2506034" y="1882326"/>
                    <a:pt x="2372895" y="1882326"/>
                  </a:cubicBezTo>
                  <a:lnTo>
                    <a:pt x="241076" y="1882326"/>
                  </a:lnTo>
                  <a:cubicBezTo>
                    <a:pt x="107936" y="1882326"/>
                    <a:pt x="0" y="1460943"/>
                    <a:pt x="0" y="941164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2613972" cy="196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Homonyms Dictionary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640003" y="5032391"/>
            <a:ext cx="2588594" cy="1411804"/>
            <a:chOff x="0" y="0"/>
            <a:chExt cx="3451459" cy="188240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451458" cy="1882409"/>
            </a:xfrm>
            <a:custGeom>
              <a:avLst/>
              <a:gdLst/>
              <a:ahLst/>
              <a:cxnLst/>
              <a:rect r="r" b="b" t="t" l="l"/>
              <a:pathLst>
                <a:path h="1882409" w="3451458">
                  <a:moveTo>
                    <a:pt x="0" y="941205"/>
                  </a:moveTo>
                  <a:cubicBezTo>
                    <a:pt x="0" y="421403"/>
                    <a:pt x="142518" y="0"/>
                    <a:pt x="318315" y="0"/>
                  </a:cubicBezTo>
                  <a:lnTo>
                    <a:pt x="3133143" y="0"/>
                  </a:lnTo>
                  <a:cubicBezTo>
                    <a:pt x="3308940" y="0"/>
                    <a:pt x="3451458" y="421403"/>
                    <a:pt x="3451458" y="941205"/>
                  </a:cubicBezTo>
                  <a:cubicBezTo>
                    <a:pt x="3451458" y="1461007"/>
                    <a:pt x="3308940" y="1882409"/>
                    <a:pt x="3133143" y="1882409"/>
                  </a:cubicBezTo>
                  <a:lnTo>
                    <a:pt x="318315" y="1882409"/>
                  </a:lnTo>
                  <a:cubicBezTo>
                    <a:pt x="142518" y="1882409"/>
                    <a:pt x="0" y="1461007"/>
                    <a:pt x="0" y="941205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3451459" cy="1968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Trained Machine Translation Pipeline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849703" y="2340763"/>
            <a:ext cx="4685808" cy="47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6"/>
              </a:lnSpc>
            </a:pPr>
            <a:r>
              <a:rPr lang="en-US" sz="3200">
                <a:solidFill>
                  <a:srgbClr val="404040"/>
                </a:solidFill>
                <a:latin typeface="Poppins"/>
              </a:rPr>
              <a:t>Training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3659053" y="3674510"/>
            <a:ext cx="2588594" cy="1076893"/>
            <a:chOff x="0" y="0"/>
            <a:chExt cx="3451459" cy="143585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451458" cy="1435862"/>
            </a:xfrm>
            <a:custGeom>
              <a:avLst/>
              <a:gdLst/>
              <a:ahLst/>
              <a:cxnLst/>
              <a:rect r="r" b="b" t="t" l="l"/>
              <a:pathLst>
                <a:path h="1435862" w="3451458">
                  <a:moveTo>
                    <a:pt x="0" y="717931"/>
                  </a:moveTo>
                  <a:cubicBezTo>
                    <a:pt x="0" y="321437"/>
                    <a:pt x="142518" y="0"/>
                    <a:pt x="318315" y="0"/>
                  </a:cubicBezTo>
                  <a:lnTo>
                    <a:pt x="3133143" y="0"/>
                  </a:lnTo>
                  <a:cubicBezTo>
                    <a:pt x="3308940" y="0"/>
                    <a:pt x="3451458" y="321437"/>
                    <a:pt x="3451458" y="717931"/>
                  </a:cubicBezTo>
                  <a:cubicBezTo>
                    <a:pt x="3451458" y="1114425"/>
                    <a:pt x="3308940" y="1435862"/>
                    <a:pt x="3133143" y="1435862"/>
                  </a:cubicBezTo>
                  <a:lnTo>
                    <a:pt x="318315" y="1435862"/>
                  </a:lnTo>
                  <a:cubicBezTo>
                    <a:pt x="142518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3451459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CS sentences with CS-type tags.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659053" y="6789525"/>
            <a:ext cx="2588594" cy="1412138"/>
            <a:chOff x="0" y="0"/>
            <a:chExt cx="3451459" cy="188285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451458" cy="1882855"/>
            </a:xfrm>
            <a:custGeom>
              <a:avLst/>
              <a:gdLst/>
              <a:ahLst/>
              <a:cxnLst/>
              <a:rect r="r" b="b" t="t" l="l"/>
              <a:pathLst>
                <a:path h="1882855" w="3451458">
                  <a:moveTo>
                    <a:pt x="0" y="941428"/>
                  </a:moveTo>
                  <a:cubicBezTo>
                    <a:pt x="0" y="421503"/>
                    <a:pt x="142518" y="0"/>
                    <a:pt x="318315" y="0"/>
                  </a:cubicBezTo>
                  <a:lnTo>
                    <a:pt x="3133143" y="0"/>
                  </a:lnTo>
                  <a:cubicBezTo>
                    <a:pt x="3308940" y="0"/>
                    <a:pt x="3451458" y="421503"/>
                    <a:pt x="3451458" y="941428"/>
                  </a:cubicBezTo>
                  <a:cubicBezTo>
                    <a:pt x="3451458" y="1461354"/>
                    <a:pt x="3308940" y="1882855"/>
                    <a:pt x="3133143" y="1882855"/>
                  </a:cubicBezTo>
                  <a:lnTo>
                    <a:pt x="318315" y="1882855"/>
                  </a:lnTo>
                  <a:cubicBezTo>
                    <a:pt x="142518" y="1882855"/>
                    <a:pt x="0" y="1461354"/>
                    <a:pt x="0" y="941428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85725"/>
              <a:ext cx="3451459" cy="1968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Monolingual Translated Sentence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 flipH="true">
            <a:off x="14934300" y="4751403"/>
            <a:ext cx="19050" cy="28098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9" id="29"/>
          <p:cNvSpPr txBox="true"/>
          <p:nvPr/>
        </p:nvSpPr>
        <p:spPr>
          <a:xfrm rot="0">
            <a:off x="13052585" y="8190749"/>
            <a:ext cx="4206715" cy="96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Poppins"/>
              </a:rPr>
              <a:t>Kerjanya pada hari ini adalah menjaga kedai runcit di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</a:rPr>
              <a:t> hujung jalan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7687707" y="5477573"/>
            <a:ext cx="4695638" cy="2388845"/>
            <a:chOff x="0" y="0"/>
            <a:chExt cx="6260851" cy="318512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260849" cy="3185131"/>
            </a:xfrm>
            <a:custGeom>
              <a:avLst/>
              <a:gdLst/>
              <a:ahLst/>
              <a:cxnLst/>
              <a:rect r="r" b="b" t="t" l="l"/>
              <a:pathLst>
                <a:path h="3185131" w="6260849">
                  <a:moveTo>
                    <a:pt x="0" y="1592568"/>
                  </a:moveTo>
                  <a:cubicBezTo>
                    <a:pt x="0" y="713035"/>
                    <a:pt x="258524" y="0"/>
                    <a:pt x="577414" y="0"/>
                  </a:cubicBezTo>
                  <a:lnTo>
                    <a:pt x="5683434" y="0"/>
                  </a:lnTo>
                  <a:cubicBezTo>
                    <a:pt x="6002324" y="0"/>
                    <a:pt x="6260849" y="713035"/>
                    <a:pt x="6260849" y="1592568"/>
                  </a:cubicBezTo>
                  <a:cubicBezTo>
                    <a:pt x="6260849" y="2472100"/>
                    <a:pt x="6002324" y="3185131"/>
                    <a:pt x="5683434" y="3185131"/>
                  </a:cubicBezTo>
                  <a:lnTo>
                    <a:pt x="577414" y="3185131"/>
                  </a:lnTo>
                  <a:cubicBezTo>
                    <a:pt x="258524" y="3185131"/>
                    <a:pt x="0" y="2472100"/>
                    <a:pt x="0" y="1592568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6260851" cy="3270852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Machine Translation Pipeline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738220" y="8171218"/>
            <a:ext cx="2588594" cy="1412138"/>
            <a:chOff x="0" y="0"/>
            <a:chExt cx="3451459" cy="188285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451458" cy="1882855"/>
            </a:xfrm>
            <a:custGeom>
              <a:avLst/>
              <a:gdLst/>
              <a:ahLst/>
              <a:cxnLst/>
              <a:rect r="r" b="b" t="t" l="l"/>
              <a:pathLst>
                <a:path h="1882855" w="3451458">
                  <a:moveTo>
                    <a:pt x="0" y="941428"/>
                  </a:moveTo>
                  <a:cubicBezTo>
                    <a:pt x="0" y="421503"/>
                    <a:pt x="142518" y="0"/>
                    <a:pt x="318315" y="0"/>
                  </a:cubicBezTo>
                  <a:lnTo>
                    <a:pt x="3133143" y="0"/>
                  </a:lnTo>
                  <a:cubicBezTo>
                    <a:pt x="3308940" y="0"/>
                    <a:pt x="3451458" y="421503"/>
                    <a:pt x="3451458" y="941428"/>
                  </a:cubicBezTo>
                  <a:cubicBezTo>
                    <a:pt x="3451458" y="1461354"/>
                    <a:pt x="3308940" y="1882855"/>
                    <a:pt x="3133143" y="1882855"/>
                  </a:cubicBezTo>
                  <a:lnTo>
                    <a:pt x="318315" y="1882855"/>
                  </a:lnTo>
                  <a:cubicBezTo>
                    <a:pt x="142518" y="1882855"/>
                    <a:pt x="0" y="1461354"/>
                    <a:pt x="0" y="941428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3451459" cy="1968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Monolingual Tranlslated Sentence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>
            <a:off x="14934300" y="6444194"/>
            <a:ext cx="19050" cy="34533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7" id="37"/>
          <p:cNvSpPr/>
          <p:nvPr/>
        </p:nvSpPr>
        <p:spPr>
          <a:xfrm>
            <a:off x="8667946" y="4382198"/>
            <a:ext cx="1367580" cy="10953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8" id="38"/>
          <p:cNvSpPr/>
          <p:nvPr/>
        </p:nvSpPr>
        <p:spPr>
          <a:xfrm flipH="true">
            <a:off x="10035526" y="4365778"/>
            <a:ext cx="1055642" cy="111179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9" id="39"/>
          <p:cNvSpPr/>
          <p:nvPr/>
        </p:nvSpPr>
        <p:spPr>
          <a:xfrm flipH="true">
            <a:off x="10032517" y="7866418"/>
            <a:ext cx="3008" cy="3048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0" id="40"/>
          <p:cNvSpPr/>
          <p:nvPr/>
        </p:nvSpPr>
        <p:spPr>
          <a:xfrm>
            <a:off x="12553199" y="2811370"/>
            <a:ext cx="2848" cy="6128014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41" id="41"/>
          <p:cNvGrpSpPr/>
          <p:nvPr/>
        </p:nvGrpSpPr>
        <p:grpSpPr>
          <a:xfrm rot="0">
            <a:off x="11450194" y="8939383"/>
            <a:ext cx="2211706" cy="3086100"/>
            <a:chOff x="0" y="0"/>
            <a:chExt cx="582507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582507" cy="812800"/>
            </a:xfrm>
            <a:custGeom>
              <a:avLst/>
              <a:gdLst/>
              <a:ahLst/>
              <a:cxnLst/>
              <a:rect r="r" b="b" t="t" l="l"/>
              <a:pathLst>
                <a:path h="812800" w="582507">
                  <a:moveTo>
                    <a:pt x="291254" y="0"/>
                  </a:moveTo>
                  <a:cubicBezTo>
                    <a:pt x="130399" y="0"/>
                    <a:pt x="0" y="181951"/>
                    <a:pt x="0" y="406400"/>
                  </a:cubicBezTo>
                  <a:cubicBezTo>
                    <a:pt x="0" y="630849"/>
                    <a:pt x="130399" y="812800"/>
                    <a:pt x="291254" y="812800"/>
                  </a:cubicBezTo>
                  <a:cubicBezTo>
                    <a:pt x="452108" y="812800"/>
                    <a:pt x="582507" y="630849"/>
                    <a:pt x="582507" y="406400"/>
                  </a:cubicBezTo>
                  <a:cubicBezTo>
                    <a:pt x="582507" y="181951"/>
                    <a:pt x="452108" y="0"/>
                    <a:pt x="2912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57150"/>
              <a:ext cx="430107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1447346" y="-274730"/>
            <a:ext cx="2211706" cy="3086100"/>
            <a:chOff x="0" y="0"/>
            <a:chExt cx="582507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582507" cy="812800"/>
            </a:xfrm>
            <a:custGeom>
              <a:avLst/>
              <a:gdLst/>
              <a:ahLst/>
              <a:cxnLst/>
              <a:rect r="r" b="b" t="t" l="l"/>
              <a:pathLst>
                <a:path h="812800" w="582507">
                  <a:moveTo>
                    <a:pt x="291254" y="0"/>
                  </a:moveTo>
                  <a:cubicBezTo>
                    <a:pt x="130399" y="0"/>
                    <a:pt x="0" y="181951"/>
                    <a:pt x="0" y="406400"/>
                  </a:cubicBezTo>
                  <a:cubicBezTo>
                    <a:pt x="0" y="630849"/>
                    <a:pt x="130399" y="812800"/>
                    <a:pt x="291254" y="812800"/>
                  </a:cubicBezTo>
                  <a:cubicBezTo>
                    <a:pt x="452108" y="812800"/>
                    <a:pt x="582507" y="630849"/>
                    <a:pt x="582507" y="406400"/>
                  </a:cubicBezTo>
                  <a:cubicBezTo>
                    <a:pt x="582507" y="181951"/>
                    <a:pt x="452108" y="0"/>
                    <a:pt x="2912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57150"/>
              <a:ext cx="430107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2859360" y="2316684"/>
            <a:ext cx="4685808" cy="47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6"/>
              </a:lnSpc>
            </a:pPr>
            <a:r>
              <a:rPr lang="en-US" sz="3200">
                <a:solidFill>
                  <a:srgbClr val="404040"/>
                </a:solidFill>
                <a:latin typeface="Poppins"/>
              </a:rPr>
              <a:t>Expected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8474922" y="6242499"/>
            <a:ext cx="3159306" cy="1096151"/>
            <a:chOff x="0" y="0"/>
            <a:chExt cx="4212408" cy="1461534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4212406" cy="1461538"/>
            </a:xfrm>
            <a:custGeom>
              <a:avLst/>
              <a:gdLst/>
              <a:ahLst/>
              <a:cxnLst/>
              <a:rect r="r" b="b" t="t" l="l"/>
              <a:pathLst>
                <a:path h="1461538" w="4212406">
                  <a:moveTo>
                    <a:pt x="0" y="730769"/>
                  </a:moveTo>
                  <a:cubicBezTo>
                    <a:pt x="0" y="327185"/>
                    <a:pt x="173939" y="0"/>
                    <a:pt x="388494" y="0"/>
                  </a:cubicBezTo>
                  <a:lnTo>
                    <a:pt x="3823912" y="0"/>
                  </a:lnTo>
                  <a:cubicBezTo>
                    <a:pt x="4038467" y="0"/>
                    <a:pt x="4212406" y="327185"/>
                    <a:pt x="4212406" y="730769"/>
                  </a:cubicBezTo>
                  <a:cubicBezTo>
                    <a:pt x="4212406" y="1134353"/>
                    <a:pt x="4038467" y="1461538"/>
                    <a:pt x="3823912" y="1461538"/>
                  </a:cubicBezTo>
                  <a:lnTo>
                    <a:pt x="388494" y="1461538"/>
                  </a:lnTo>
                  <a:cubicBezTo>
                    <a:pt x="173939" y="1461538"/>
                    <a:pt x="0" y="1134353"/>
                    <a:pt x="0" y="730769"/>
                  </a:cubicBezTo>
                  <a:close/>
                </a:path>
              </a:pathLst>
            </a:custGeom>
            <a:solidFill>
              <a:srgbClr val="808080">
                <a:alpha val="24706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85725"/>
              <a:ext cx="4212408" cy="1547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Translate according to CS Type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9829161" y="2970457"/>
            <a:ext cx="2588594" cy="1392809"/>
            <a:chOff x="0" y="0"/>
            <a:chExt cx="3451459" cy="1857078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3451458" cy="1857082"/>
            </a:xfrm>
            <a:custGeom>
              <a:avLst/>
              <a:gdLst/>
              <a:ahLst/>
              <a:cxnLst/>
              <a:rect r="r" b="b" t="t" l="l"/>
              <a:pathLst>
                <a:path h="1857082" w="3451458">
                  <a:moveTo>
                    <a:pt x="0" y="928542"/>
                  </a:moveTo>
                  <a:cubicBezTo>
                    <a:pt x="0" y="415733"/>
                    <a:pt x="142518" y="0"/>
                    <a:pt x="318315" y="0"/>
                  </a:cubicBezTo>
                  <a:lnTo>
                    <a:pt x="3133143" y="0"/>
                  </a:lnTo>
                  <a:cubicBezTo>
                    <a:pt x="3308940" y="0"/>
                    <a:pt x="3451458" y="415733"/>
                    <a:pt x="3451458" y="928542"/>
                  </a:cubicBezTo>
                  <a:cubicBezTo>
                    <a:pt x="3451458" y="1441350"/>
                    <a:pt x="3308940" y="1857082"/>
                    <a:pt x="3133143" y="1857082"/>
                  </a:cubicBezTo>
                  <a:lnTo>
                    <a:pt x="318315" y="1857082"/>
                  </a:lnTo>
                  <a:cubicBezTo>
                    <a:pt x="142518" y="1857082"/>
                    <a:pt x="0" y="1441350"/>
                    <a:pt x="0" y="928542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85725"/>
              <a:ext cx="3451459" cy="1942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CS sentences with CS-type tags.</a:t>
              </a: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12869013" y="2774928"/>
            <a:ext cx="4206715" cy="961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</a:rPr>
              <a:t>[Job-nya]IW [adalah menjaga kedai runcit di]AM [end of the road]AE.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94013" y="0"/>
            <a:ext cx="6428830" cy="9356271"/>
            <a:chOff x="0" y="0"/>
            <a:chExt cx="8571774" cy="124750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71738" cy="12475083"/>
            </a:xfrm>
            <a:custGeom>
              <a:avLst/>
              <a:gdLst/>
              <a:ahLst/>
              <a:cxnLst/>
              <a:rect r="r" b="b" t="t" l="l"/>
              <a:pathLst>
                <a:path h="12475083" w="8571738">
                  <a:moveTo>
                    <a:pt x="0" y="0"/>
                  </a:moveTo>
                  <a:lnTo>
                    <a:pt x="8571738" y="0"/>
                  </a:lnTo>
                  <a:lnTo>
                    <a:pt x="8571738" y="12475083"/>
                  </a:lnTo>
                  <a:lnTo>
                    <a:pt x="0" y="1247508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842900" y="629786"/>
            <a:ext cx="920990" cy="112661"/>
          </a:xfrm>
          <a:custGeom>
            <a:avLst/>
            <a:gdLst/>
            <a:ahLst/>
            <a:cxnLst/>
            <a:rect r="r" b="b" t="t" l="l"/>
            <a:pathLst>
              <a:path h="112661" w="920990">
                <a:moveTo>
                  <a:pt x="0" y="0"/>
                </a:moveTo>
                <a:lnTo>
                  <a:pt x="920989" y="0"/>
                </a:lnTo>
                <a:lnTo>
                  <a:pt x="920989" y="112660"/>
                </a:lnTo>
                <a:lnTo>
                  <a:pt x="0" y="11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722015"/>
          </a:xfrm>
          <a:custGeom>
            <a:avLst/>
            <a:gdLst/>
            <a:ahLst/>
            <a:cxnLst/>
            <a:rect r="r" b="b" t="t" l="l"/>
            <a:pathLst>
              <a:path h="722015" w="18288000">
                <a:moveTo>
                  <a:pt x="0" y="0"/>
                </a:moveTo>
                <a:lnTo>
                  <a:pt x="18288000" y="0"/>
                </a:lnTo>
                <a:lnTo>
                  <a:pt x="18288000" y="722015"/>
                </a:lnTo>
                <a:lnTo>
                  <a:pt x="0" y="722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19050" y="2329353"/>
            <a:ext cx="933451" cy="5090157"/>
            <a:chOff x="0" y="0"/>
            <a:chExt cx="1244602" cy="6786876"/>
          </a:xfrm>
        </p:grpSpPr>
        <p:grpSp>
          <p:nvGrpSpPr>
            <p:cNvPr name="Group 9" id="9"/>
            <p:cNvGrpSpPr/>
            <p:nvPr/>
          </p:nvGrpSpPr>
          <p:grpSpPr>
            <a:xfrm rot="-10800000">
              <a:off x="0" y="334082"/>
              <a:ext cx="1244602" cy="6191160"/>
              <a:chOff x="0" y="0"/>
              <a:chExt cx="1244602" cy="619116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44600" cy="6191123"/>
              </a:xfrm>
              <a:custGeom>
                <a:avLst/>
                <a:gdLst/>
                <a:ahLst/>
                <a:cxnLst/>
                <a:rect r="r" b="b" t="t" l="l"/>
                <a:pathLst>
                  <a:path h="6191123" w="1244600">
                    <a:moveTo>
                      <a:pt x="0" y="0"/>
                    </a:moveTo>
                    <a:lnTo>
                      <a:pt x="1244600" y="0"/>
                    </a:lnTo>
                    <a:lnTo>
                      <a:pt x="1244600" y="6191123"/>
                    </a:lnTo>
                    <a:lnTo>
                      <a:pt x="0" y="6191123"/>
                    </a:lnTo>
                    <a:close/>
                  </a:path>
                </a:pathLst>
              </a:custGeom>
              <a:solidFill>
                <a:srgbClr val="C04C4C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-5400000">
              <a:off x="-2884598" y="2988648"/>
              <a:ext cx="6786876" cy="809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000">
                  <a:solidFill>
                    <a:srgbClr val="FFFFFF"/>
                  </a:solidFill>
                  <a:latin typeface="Poppins Bold"/>
                </a:rPr>
                <a:t>RESEARCH DESIGN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69949" y="2424364"/>
            <a:ext cx="6066890" cy="5438273"/>
          </a:xfrm>
          <a:custGeom>
            <a:avLst/>
            <a:gdLst/>
            <a:ahLst/>
            <a:cxnLst/>
            <a:rect r="r" b="b" t="t" l="l"/>
            <a:pathLst>
              <a:path h="5438273" w="6066890">
                <a:moveTo>
                  <a:pt x="0" y="0"/>
                </a:moveTo>
                <a:lnTo>
                  <a:pt x="6066890" y="0"/>
                </a:lnTo>
                <a:lnTo>
                  <a:pt x="6066890" y="5438272"/>
                </a:lnTo>
                <a:lnTo>
                  <a:pt x="0" y="54382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450946" y="3201910"/>
            <a:ext cx="1075793" cy="1075793"/>
          </a:xfrm>
          <a:custGeom>
            <a:avLst/>
            <a:gdLst/>
            <a:ahLst/>
            <a:cxnLst/>
            <a:rect r="r" b="b" t="t" l="l"/>
            <a:pathLst>
              <a:path h="1075793" w="1075793">
                <a:moveTo>
                  <a:pt x="0" y="0"/>
                </a:moveTo>
                <a:lnTo>
                  <a:pt x="1075793" y="0"/>
                </a:lnTo>
                <a:lnTo>
                  <a:pt x="1075793" y="1075793"/>
                </a:lnTo>
                <a:lnTo>
                  <a:pt x="0" y="10757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169664" y="9747163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23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12347" y="971550"/>
            <a:ext cx="11746953" cy="904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5600">
                <a:solidFill>
                  <a:srgbClr val="404040"/>
                </a:solidFill>
                <a:latin typeface="Poppins Bold"/>
              </a:rPr>
              <a:t>SEGMENT-BASED TRANSLATION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227619" y="3201910"/>
            <a:ext cx="1075793" cy="1075793"/>
          </a:xfrm>
          <a:custGeom>
            <a:avLst/>
            <a:gdLst/>
            <a:ahLst/>
            <a:cxnLst/>
            <a:rect r="r" b="b" t="t" l="l"/>
            <a:pathLst>
              <a:path h="1075793" w="1075793">
                <a:moveTo>
                  <a:pt x="0" y="0"/>
                </a:moveTo>
                <a:lnTo>
                  <a:pt x="1075794" y="0"/>
                </a:lnTo>
                <a:lnTo>
                  <a:pt x="1075794" y="1075793"/>
                </a:lnTo>
                <a:lnTo>
                  <a:pt x="0" y="10757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008263" y="3201910"/>
            <a:ext cx="1075793" cy="1075793"/>
          </a:xfrm>
          <a:custGeom>
            <a:avLst/>
            <a:gdLst/>
            <a:ahLst/>
            <a:cxnLst/>
            <a:rect r="r" b="b" t="t" l="l"/>
            <a:pathLst>
              <a:path h="1075793" w="1075793">
                <a:moveTo>
                  <a:pt x="0" y="0"/>
                </a:moveTo>
                <a:lnTo>
                  <a:pt x="1075793" y="0"/>
                </a:lnTo>
                <a:lnTo>
                  <a:pt x="1075793" y="1075793"/>
                </a:lnTo>
                <a:lnTo>
                  <a:pt x="0" y="10757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848706" y="3182860"/>
            <a:ext cx="1075793" cy="1075793"/>
          </a:xfrm>
          <a:custGeom>
            <a:avLst/>
            <a:gdLst/>
            <a:ahLst/>
            <a:cxnLst/>
            <a:rect r="r" b="b" t="t" l="l"/>
            <a:pathLst>
              <a:path h="1075793" w="1075793">
                <a:moveTo>
                  <a:pt x="0" y="0"/>
                </a:moveTo>
                <a:lnTo>
                  <a:pt x="1075794" y="0"/>
                </a:lnTo>
                <a:lnTo>
                  <a:pt x="1075794" y="1075793"/>
                </a:lnTo>
                <a:lnTo>
                  <a:pt x="0" y="10757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450946" y="7176986"/>
            <a:ext cx="1075793" cy="1075793"/>
          </a:xfrm>
          <a:custGeom>
            <a:avLst/>
            <a:gdLst/>
            <a:ahLst/>
            <a:cxnLst/>
            <a:rect r="r" b="b" t="t" l="l"/>
            <a:pathLst>
              <a:path h="1075793" w="1075793">
                <a:moveTo>
                  <a:pt x="0" y="0"/>
                </a:moveTo>
                <a:lnTo>
                  <a:pt x="1075793" y="0"/>
                </a:lnTo>
                <a:lnTo>
                  <a:pt x="1075793" y="1075793"/>
                </a:lnTo>
                <a:lnTo>
                  <a:pt x="0" y="10757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227619" y="7176986"/>
            <a:ext cx="1075793" cy="1075793"/>
          </a:xfrm>
          <a:custGeom>
            <a:avLst/>
            <a:gdLst/>
            <a:ahLst/>
            <a:cxnLst/>
            <a:rect r="r" b="b" t="t" l="l"/>
            <a:pathLst>
              <a:path h="1075793" w="1075793">
                <a:moveTo>
                  <a:pt x="0" y="0"/>
                </a:moveTo>
                <a:lnTo>
                  <a:pt x="1075794" y="0"/>
                </a:lnTo>
                <a:lnTo>
                  <a:pt x="1075794" y="1075793"/>
                </a:lnTo>
                <a:lnTo>
                  <a:pt x="0" y="10757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008263" y="7176986"/>
            <a:ext cx="1075793" cy="1075793"/>
          </a:xfrm>
          <a:custGeom>
            <a:avLst/>
            <a:gdLst/>
            <a:ahLst/>
            <a:cxnLst/>
            <a:rect r="r" b="b" t="t" l="l"/>
            <a:pathLst>
              <a:path h="1075793" w="1075793">
                <a:moveTo>
                  <a:pt x="0" y="0"/>
                </a:moveTo>
                <a:lnTo>
                  <a:pt x="1075793" y="0"/>
                </a:lnTo>
                <a:lnTo>
                  <a:pt x="1075793" y="1075793"/>
                </a:lnTo>
                <a:lnTo>
                  <a:pt x="0" y="10757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867756" y="7176986"/>
            <a:ext cx="1075793" cy="1075793"/>
          </a:xfrm>
          <a:custGeom>
            <a:avLst/>
            <a:gdLst/>
            <a:ahLst/>
            <a:cxnLst/>
            <a:rect r="r" b="b" t="t" l="l"/>
            <a:pathLst>
              <a:path h="1075793" w="1075793">
                <a:moveTo>
                  <a:pt x="0" y="0"/>
                </a:moveTo>
                <a:lnTo>
                  <a:pt x="1075794" y="0"/>
                </a:lnTo>
                <a:lnTo>
                  <a:pt x="1075794" y="1075793"/>
                </a:lnTo>
                <a:lnTo>
                  <a:pt x="0" y="10757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188351" y="1948353"/>
            <a:ext cx="2998743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</a:rPr>
              <a:t>Sequential Input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329612" y="2389203"/>
            <a:ext cx="1318461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</a:rPr>
              <a:t>Saya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06286" y="2389203"/>
            <a:ext cx="1318461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</a:rPr>
              <a:t>mahu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886929" y="2389203"/>
            <a:ext cx="1318461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</a:rPr>
              <a:t>attract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77570" y="2389203"/>
            <a:ext cx="1318461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</a:rPr>
              <a:t>interest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3698904" y="3201910"/>
            <a:ext cx="1075793" cy="1075793"/>
          </a:xfrm>
          <a:custGeom>
            <a:avLst/>
            <a:gdLst/>
            <a:ahLst/>
            <a:cxnLst/>
            <a:rect r="r" b="b" t="t" l="l"/>
            <a:pathLst>
              <a:path h="1075793" w="1075793">
                <a:moveTo>
                  <a:pt x="0" y="0"/>
                </a:moveTo>
                <a:lnTo>
                  <a:pt x="1075793" y="0"/>
                </a:lnTo>
                <a:lnTo>
                  <a:pt x="1075793" y="1075793"/>
                </a:lnTo>
                <a:lnTo>
                  <a:pt x="0" y="10757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5746423" y="2389203"/>
            <a:ext cx="1318461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</a:rPr>
              <a:t>&lt;EOS&gt;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348663" y="8558001"/>
            <a:ext cx="1318461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</a:rPr>
              <a:t>&lt;SOS&gt;</a:t>
            </a:r>
          </a:p>
        </p:txBody>
      </p:sp>
      <p:sp>
        <p:nvSpPr>
          <p:cNvPr name="AutoShape 31" id="31"/>
          <p:cNvSpPr/>
          <p:nvPr/>
        </p:nvSpPr>
        <p:spPr>
          <a:xfrm>
            <a:off x="8988843" y="2722578"/>
            <a:ext cx="0" cy="47933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2" id="32"/>
          <p:cNvSpPr/>
          <p:nvPr/>
        </p:nvSpPr>
        <p:spPr>
          <a:xfrm>
            <a:off x="10765516" y="2722578"/>
            <a:ext cx="0" cy="47933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3" id="33"/>
          <p:cNvSpPr/>
          <p:nvPr/>
        </p:nvSpPr>
        <p:spPr>
          <a:xfrm flipH="true">
            <a:off x="12546159" y="2722578"/>
            <a:ext cx="0" cy="47933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4" id="34"/>
          <p:cNvSpPr/>
          <p:nvPr/>
        </p:nvSpPr>
        <p:spPr>
          <a:xfrm>
            <a:off x="14236801" y="2722578"/>
            <a:ext cx="0" cy="47933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5" id="35"/>
          <p:cNvSpPr/>
          <p:nvPr/>
        </p:nvSpPr>
        <p:spPr>
          <a:xfrm flipH="true">
            <a:off x="16386603" y="2722578"/>
            <a:ext cx="19050" cy="46028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6" id="36"/>
          <p:cNvSpPr txBox="true"/>
          <p:nvPr/>
        </p:nvSpPr>
        <p:spPr>
          <a:xfrm rot="0">
            <a:off x="14549296" y="2353073"/>
            <a:ext cx="1318461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</a:rPr>
              <a:t>...</a:t>
            </a:r>
          </a:p>
        </p:txBody>
      </p:sp>
      <p:sp>
        <p:nvSpPr>
          <p:cNvPr name="AutoShape 37" id="37"/>
          <p:cNvSpPr/>
          <p:nvPr/>
        </p:nvSpPr>
        <p:spPr>
          <a:xfrm>
            <a:off x="9526739" y="3739807"/>
            <a:ext cx="70088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8" id="38"/>
          <p:cNvSpPr/>
          <p:nvPr/>
        </p:nvSpPr>
        <p:spPr>
          <a:xfrm>
            <a:off x="11303413" y="3739807"/>
            <a:ext cx="70485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9" id="39"/>
          <p:cNvSpPr/>
          <p:nvPr/>
        </p:nvSpPr>
        <p:spPr>
          <a:xfrm flipV="true">
            <a:off x="13084056" y="3739807"/>
            <a:ext cx="61484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0" id="40"/>
          <p:cNvSpPr/>
          <p:nvPr/>
        </p:nvSpPr>
        <p:spPr>
          <a:xfrm flipV="true">
            <a:off x="14774697" y="3720757"/>
            <a:ext cx="1074009" cy="19050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triangle" len="med" w="lg"/>
          </a:ln>
        </p:spPr>
      </p:sp>
      <p:sp>
        <p:nvSpPr>
          <p:cNvPr name="AutoShape 41" id="41"/>
          <p:cNvSpPr/>
          <p:nvPr/>
        </p:nvSpPr>
        <p:spPr>
          <a:xfrm flipH="true">
            <a:off x="8988843" y="4258653"/>
            <a:ext cx="7397760" cy="291833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2" id="42"/>
          <p:cNvSpPr/>
          <p:nvPr/>
        </p:nvSpPr>
        <p:spPr>
          <a:xfrm flipH="true" flipV="true">
            <a:off x="8988843" y="8252779"/>
            <a:ext cx="12831" cy="32427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43" id="43"/>
          <p:cNvSpPr/>
          <p:nvPr/>
        </p:nvSpPr>
        <p:spPr>
          <a:xfrm flipH="false" flipV="false" rot="0">
            <a:off x="13698904" y="7176986"/>
            <a:ext cx="1075793" cy="1075793"/>
          </a:xfrm>
          <a:custGeom>
            <a:avLst/>
            <a:gdLst/>
            <a:ahLst/>
            <a:cxnLst/>
            <a:rect r="r" b="b" t="t" l="l"/>
            <a:pathLst>
              <a:path h="1075793" w="1075793">
                <a:moveTo>
                  <a:pt x="0" y="0"/>
                </a:moveTo>
                <a:lnTo>
                  <a:pt x="1075793" y="0"/>
                </a:lnTo>
                <a:lnTo>
                  <a:pt x="1075793" y="1075793"/>
                </a:lnTo>
                <a:lnTo>
                  <a:pt x="0" y="10757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4" id="44"/>
          <p:cNvSpPr/>
          <p:nvPr/>
        </p:nvSpPr>
        <p:spPr>
          <a:xfrm>
            <a:off x="9526739" y="7714883"/>
            <a:ext cx="70088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5" id="45"/>
          <p:cNvSpPr/>
          <p:nvPr/>
        </p:nvSpPr>
        <p:spPr>
          <a:xfrm>
            <a:off x="11303413" y="7714883"/>
            <a:ext cx="70485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6" id="46"/>
          <p:cNvSpPr/>
          <p:nvPr/>
        </p:nvSpPr>
        <p:spPr>
          <a:xfrm>
            <a:off x="13084056" y="7714883"/>
            <a:ext cx="61484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7" id="47"/>
          <p:cNvSpPr/>
          <p:nvPr/>
        </p:nvSpPr>
        <p:spPr>
          <a:xfrm flipV="true">
            <a:off x="14774697" y="7714883"/>
            <a:ext cx="109305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8" id="48"/>
          <p:cNvSpPr txBox="true"/>
          <p:nvPr/>
        </p:nvSpPr>
        <p:spPr>
          <a:xfrm rot="0">
            <a:off x="10106286" y="6484793"/>
            <a:ext cx="1318461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</a:rPr>
              <a:t>Saya</a:t>
            </a:r>
          </a:p>
        </p:txBody>
      </p:sp>
      <p:sp>
        <p:nvSpPr>
          <p:cNvPr name="AutoShape 49" id="49"/>
          <p:cNvSpPr/>
          <p:nvPr/>
        </p:nvSpPr>
        <p:spPr>
          <a:xfrm>
            <a:off x="10765516" y="6818168"/>
            <a:ext cx="0" cy="35881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50" id="50"/>
          <p:cNvSpPr txBox="true"/>
          <p:nvPr/>
        </p:nvSpPr>
        <p:spPr>
          <a:xfrm rot="0">
            <a:off x="11867879" y="6484793"/>
            <a:ext cx="1318461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</a:rPr>
              <a:t>mahu</a:t>
            </a:r>
          </a:p>
        </p:txBody>
      </p:sp>
      <p:sp>
        <p:nvSpPr>
          <p:cNvPr name="AutoShape 51" id="51"/>
          <p:cNvSpPr/>
          <p:nvPr/>
        </p:nvSpPr>
        <p:spPr>
          <a:xfrm>
            <a:off x="12532912" y="6818168"/>
            <a:ext cx="13248" cy="35881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2" id="52"/>
          <p:cNvGrpSpPr/>
          <p:nvPr/>
        </p:nvGrpSpPr>
        <p:grpSpPr>
          <a:xfrm rot="0">
            <a:off x="9418489" y="5426886"/>
            <a:ext cx="4471485" cy="872947"/>
            <a:chOff x="0" y="0"/>
            <a:chExt cx="5961980" cy="116393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5961978" cy="1163934"/>
            </a:xfrm>
            <a:custGeom>
              <a:avLst/>
              <a:gdLst/>
              <a:ahLst/>
              <a:cxnLst/>
              <a:rect r="r" b="b" t="t" l="l"/>
              <a:pathLst>
                <a:path h="1163934" w="5961978">
                  <a:moveTo>
                    <a:pt x="0" y="581966"/>
                  </a:moveTo>
                  <a:cubicBezTo>
                    <a:pt x="0" y="260562"/>
                    <a:pt x="246183" y="0"/>
                    <a:pt x="549850" y="0"/>
                  </a:cubicBezTo>
                  <a:lnTo>
                    <a:pt x="5412128" y="0"/>
                  </a:lnTo>
                  <a:cubicBezTo>
                    <a:pt x="5715795" y="0"/>
                    <a:pt x="5961978" y="260562"/>
                    <a:pt x="5961978" y="581966"/>
                  </a:cubicBezTo>
                  <a:cubicBezTo>
                    <a:pt x="5961978" y="903371"/>
                    <a:pt x="5715795" y="1163934"/>
                    <a:pt x="5412128" y="1163934"/>
                  </a:cubicBezTo>
                  <a:lnTo>
                    <a:pt x="549850" y="1163934"/>
                  </a:lnTo>
                  <a:cubicBezTo>
                    <a:pt x="246183" y="1163934"/>
                    <a:pt x="0" y="903371"/>
                    <a:pt x="0" y="581966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85725"/>
              <a:ext cx="5961980" cy="1249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8"/>
                </a:lnSpc>
              </a:pPr>
              <a:r>
                <a:rPr lang="en-US" sz="1800">
                  <a:solidFill>
                    <a:srgbClr val="595959"/>
                  </a:solidFill>
                  <a:latin typeface="Poppins Bold"/>
                </a:rPr>
                <a:t>Main language word(s) is supplied to assist the translation process </a:t>
              </a: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10106286" y="8558001"/>
            <a:ext cx="1318461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</a:rPr>
              <a:t>Saya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1886929" y="8558001"/>
            <a:ext cx="1318461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</a:rPr>
              <a:t>mahu</a:t>
            </a:r>
          </a:p>
        </p:txBody>
      </p:sp>
      <p:sp>
        <p:nvSpPr>
          <p:cNvPr name="AutoShape 57" id="57"/>
          <p:cNvSpPr/>
          <p:nvPr/>
        </p:nvSpPr>
        <p:spPr>
          <a:xfrm>
            <a:off x="10765516" y="8252779"/>
            <a:ext cx="0" cy="32427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8" id="58"/>
          <p:cNvSpPr/>
          <p:nvPr/>
        </p:nvSpPr>
        <p:spPr>
          <a:xfrm>
            <a:off x="12546159" y="8252779"/>
            <a:ext cx="0" cy="32427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59" id="59"/>
          <p:cNvSpPr txBox="true"/>
          <p:nvPr/>
        </p:nvSpPr>
        <p:spPr>
          <a:xfrm rot="0">
            <a:off x="13596620" y="8562975"/>
            <a:ext cx="1318461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</a:rPr>
              <a:t>menarik</a:t>
            </a:r>
          </a:p>
        </p:txBody>
      </p:sp>
      <p:sp>
        <p:nvSpPr>
          <p:cNvPr name="AutoShape 60" id="60"/>
          <p:cNvSpPr/>
          <p:nvPr/>
        </p:nvSpPr>
        <p:spPr>
          <a:xfrm>
            <a:off x="14255851" y="8257753"/>
            <a:ext cx="0" cy="32427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1" id="61"/>
          <p:cNvSpPr txBox="true"/>
          <p:nvPr/>
        </p:nvSpPr>
        <p:spPr>
          <a:xfrm rot="0">
            <a:off x="14615971" y="8562975"/>
            <a:ext cx="1318461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</a:rPr>
              <a:t>...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5746423" y="8562975"/>
            <a:ext cx="1318461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</a:rPr>
              <a:t>&lt;EOS&gt;</a:t>
            </a:r>
          </a:p>
        </p:txBody>
      </p:sp>
      <p:sp>
        <p:nvSpPr>
          <p:cNvPr name="AutoShape 63" id="63"/>
          <p:cNvSpPr/>
          <p:nvPr/>
        </p:nvSpPr>
        <p:spPr>
          <a:xfrm>
            <a:off x="16405653" y="8252779"/>
            <a:ext cx="0" cy="32924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4" id="64"/>
          <p:cNvSpPr txBox="true"/>
          <p:nvPr/>
        </p:nvSpPr>
        <p:spPr>
          <a:xfrm rot="0">
            <a:off x="11065838" y="8924925"/>
            <a:ext cx="2998743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</a:rPr>
              <a:t>Sequential Output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E22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" y="1372642"/>
            <a:ext cx="24251513" cy="24251513"/>
          </a:xfrm>
          <a:custGeom>
            <a:avLst/>
            <a:gdLst/>
            <a:ahLst/>
            <a:cxnLst/>
            <a:rect r="r" b="b" t="t" l="l"/>
            <a:pathLst>
              <a:path h="24251513" w="24251513">
                <a:moveTo>
                  <a:pt x="0" y="0"/>
                </a:moveTo>
                <a:lnTo>
                  <a:pt x="24251513" y="0"/>
                </a:lnTo>
                <a:lnTo>
                  <a:pt x="24251513" y="24251513"/>
                </a:lnTo>
                <a:lnTo>
                  <a:pt x="0" y="24251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940142" y="0"/>
            <a:ext cx="6547756" cy="10287000"/>
            <a:chOff x="0" y="0"/>
            <a:chExt cx="8730342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730361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8730361">
                  <a:moveTo>
                    <a:pt x="0" y="0"/>
                  </a:moveTo>
                  <a:lnTo>
                    <a:pt x="8730361" y="0"/>
                  </a:lnTo>
                  <a:lnTo>
                    <a:pt x="8730361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753524" y="9006025"/>
            <a:ext cx="920989" cy="112661"/>
          </a:xfrm>
          <a:custGeom>
            <a:avLst/>
            <a:gdLst/>
            <a:ahLst/>
            <a:cxnLst/>
            <a:rect r="r" b="b" t="t" l="l"/>
            <a:pathLst>
              <a:path h="112661" w="920989">
                <a:moveTo>
                  <a:pt x="0" y="0"/>
                </a:moveTo>
                <a:lnTo>
                  <a:pt x="920989" y="0"/>
                </a:lnTo>
                <a:lnTo>
                  <a:pt x="920989" y="112661"/>
                </a:lnTo>
                <a:lnTo>
                  <a:pt x="0" y="112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67342" y="2840831"/>
            <a:ext cx="16074031" cy="18222788"/>
          </a:xfrm>
          <a:custGeom>
            <a:avLst/>
            <a:gdLst/>
            <a:ahLst/>
            <a:cxnLst/>
            <a:rect r="r" b="b" t="t" l="l"/>
            <a:pathLst>
              <a:path h="18222788" w="16074031">
                <a:moveTo>
                  <a:pt x="0" y="0"/>
                </a:moveTo>
                <a:lnTo>
                  <a:pt x="16074031" y="0"/>
                </a:lnTo>
                <a:lnTo>
                  <a:pt x="16074031" y="18222787"/>
                </a:lnTo>
                <a:lnTo>
                  <a:pt x="0" y="182227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070860"/>
            <a:ext cx="9911442" cy="176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80"/>
              </a:lnSpc>
            </a:pPr>
            <a:r>
              <a:rPr lang="en-US" sz="8100">
                <a:solidFill>
                  <a:srgbClr val="222A35"/>
                </a:solidFill>
                <a:latin typeface="Poppins Bold"/>
              </a:rPr>
              <a:t>CONCLUSION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-1905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74747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true" rot="0">
            <a:off x="-19050" y="5124450"/>
            <a:ext cx="18288000" cy="5162550"/>
          </a:xfrm>
          <a:custGeom>
            <a:avLst/>
            <a:gdLst/>
            <a:ahLst/>
            <a:cxnLst/>
            <a:rect r="r" b="b" t="t" l="l"/>
            <a:pathLst>
              <a:path h="5162550" w="18288000">
                <a:moveTo>
                  <a:pt x="0" y="5162550"/>
                </a:moveTo>
                <a:lnTo>
                  <a:pt x="18288000" y="5162550"/>
                </a:lnTo>
                <a:lnTo>
                  <a:pt x="18288000" y="0"/>
                </a:lnTo>
                <a:lnTo>
                  <a:pt x="0" y="0"/>
                </a:lnTo>
                <a:lnTo>
                  <a:pt x="0" y="5162550"/>
                </a:lnTo>
                <a:close/>
              </a:path>
            </a:pathLst>
          </a:custGeom>
          <a:blipFill>
            <a:blip r:embed="rId2"/>
            <a:stretch>
              <a:fillRect l="-4810" t="0" r="-481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10800000">
            <a:off x="17934686" y="1236817"/>
            <a:ext cx="148746" cy="4587765"/>
            <a:chOff x="0" y="0"/>
            <a:chExt cx="198328" cy="61170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8374" cy="6117082"/>
            </a:xfrm>
            <a:custGeom>
              <a:avLst/>
              <a:gdLst/>
              <a:ahLst/>
              <a:cxnLst/>
              <a:rect r="r" b="b" t="t" l="l"/>
              <a:pathLst>
                <a:path h="6117082" w="198374">
                  <a:moveTo>
                    <a:pt x="0" y="0"/>
                  </a:moveTo>
                  <a:lnTo>
                    <a:pt x="198374" y="0"/>
                  </a:lnTo>
                  <a:lnTo>
                    <a:pt x="198374" y="6117082"/>
                  </a:lnTo>
                  <a:lnTo>
                    <a:pt x="0" y="6117082"/>
                  </a:lnTo>
                  <a:close/>
                </a:path>
              </a:pathLst>
            </a:custGeom>
            <a:solidFill>
              <a:srgbClr val="C04C4C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17934982" y="5946251"/>
            <a:ext cx="148746" cy="650841"/>
            <a:chOff x="0" y="0"/>
            <a:chExt cx="198328" cy="8677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8374" cy="867791"/>
            </a:xfrm>
            <a:custGeom>
              <a:avLst/>
              <a:gdLst/>
              <a:ahLst/>
              <a:cxnLst/>
              <a:rect r="r" b="b" t="t" l="l"/>
              <a:pathLst>
                <a:path h="867791" w="198374">
                  <a:moveTo>
                    <a:pt x="0" y="0"/>
                  </a:moveTo>
                  <a:lnTo>
                    <a:pt x="198374" y="0"/>
                  </a:lnTo>
                  <a:lnTo>
                    <a:pt x="198374" y="867791"/>
                  </a:lnTo>
                  <a:lnTo>
                    <a:pt x="0" y="86779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17934982" y="6720917"/>
            <a:ext cx="148746" cy="650841"/>
            <a:chOff x="0" y="0"/>
            <a:chExt cx="198328" cy="8677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8374" cy="867791"/>
            </a:xfrm>
            <a:custGeom>
              <a:avLst/>
              <a:gdLst/>
              <a:ahLst/>
              <a:cxnLst/>
              <a:rect r="r" b="b" t="t" l="l"/>
              <a:pathLst>
                <a:path h="867791" w="198374">
                  <a:moveTo>
                    <a:pt x="0" y="0"/>
                  </a:moveTo>
                  <a:lnTo>
                    <a:pt x="198374" y="0"/>
                  </a:lnTo>
                  <a:lnTo>
                    <a:pt x="198374" y="867791"/>
                  </a:lnTo>
                  <a:lnTo>
                    <a:pt x="0" y="86779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6365870" y="9507050"/>
            <a:ext cx="1604086" cy="542532"/>
          </a:xfrm>
          <a:custGeom>
            <a:avLst/>
            <a:gdLst/>
            <a:ahLst/>
            <a:cxnLst/>
            <a:rect r="r" b="b" t="t" l="l"/>
            <a:pathLst>
              <a:path h="542532" w="1604086">
                <a:moveTo>
                  <a:pt x="0" y="0"/>
                </a:moveTo>
                <a:lnTo>
                  <a:pt x="1604086" y="0"/>
                </a:lnTo>
                <a:lnTo>
                  <a:pt x="1604086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6" t="0" r="-446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342414" y="5367080"/>
            <a:ext cx="11882913" cy="316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9" indent="-302260" lvl="1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 Medium"/>
              </a:rPr>
              <a:t>Literature reviews on past papers are done on language identification code-switch type identification and machine translation.</a:t>
            </a:r>
          </a:p>
          <a:p>
            <a:pPr algn="ctr">
              <a:lnSpc>
                <a:spcPts val="5039"/>
              </a:lnSpc>
            </a:pPr>
            <a:r>
              <a:rPr lang="en-US" sz="2799">
                <a:solidFill>
                  <a:srgbClr val="FFFFFF"/>
                </a:solidFill>
                <a:latin typeface="Poppins Medium"/>
              </a:rPr>
              <a:t>2. </a:t>
            </a:r>
            <a:r>
              <a:rPr lang="en-US" sz="2799">
                <a:solidFill>
                  <a:srgbClr val="FFFFFF"/>
                </a:solidFill>
                <a:latin typeface="Poppins Medium"/>
              </a:rPr>
              <a:t>Language structure analysis and open-access Malay and English dictionary has been explored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01870" y="1985744"/>
            <a:ext cx="14164000" cy="281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4200">
                <a:solidFill>
                  <a:srgbClr val="FFFFFF"/>
                </a:solidFill>
                <a:latin typeface="Poppins Medium"/>
              </a:rPr>
              <a:t>RO1: to identify and organize the ambiguity present during language identification and translation process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47008" y="0"/>
            <a:ext cx="18335008" cy="723871"/>
          </a:xfrm>
          <a:custGeom>
            <a:avLst/>
            <a:gdLst/>
            <a:ahLst/>
            <a:cxnLst/>
            <a:rect r="r" b="b" t="t" l="l"/>
            <a:pathLst>
              <a:path h="723871" w="18335008">
                <a:moveTo>
                  <a:pt x="0" y="0"/>
                </a:moveTo>
                <a:lnTo>
                  <a:pt x="18335008" y="0"/>
                </a:lnTo>
                <a:lnTo>
                  <a:pt x="18335008" y="723871"/>
                </a:lnTo>
                <a:lnTo>
                  <a:pt x="0" y="723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-19050" y="2329353"/>
            <a:ext cx="1371055" cy="5090157"/>
            <a:chOff x="0" y="0"/>
            <a:chExt cx="1828074" cy="6786876"/>
          </a:xfrm>
        </p:grpSpPr>
        <p:grpSp>
          <p:nvGrpSpPr>
            <p:cNvPr name="Group 18" id="18"/>
            <p:cNvGrpSpPr/>
            <p:nvPr/>
          </p:nvGrpSpPr>
          <p:grpSpPr>
            <a:xfrm rot="-10800000">
              <a:off x="0" y="334082"/>
              <a:ext cx="1244602" cy="6191160"/>
              <a:chOff x="0" y="0"/>
              <a:chExt cx="1244602" cy="619116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244600" cy="6191123"/>
              </a:xfrm>
              <a:custGeom>
                <a:avLst/>
                <a:gdLst/>
                <a:ahLst/>
                <a:cxnLst/>
                <a:rect r="r" b="b" t="t" l="l"/>
                <a:pathLst>
                  <a:path h="6191123" w="1244600">
                    <a:moveTo>
                      <a:pt x="0" y="0"/>
                    </a:moveTo>
                    <a:lnTo>
                      <a:pt x="1244600" y="0"/>
                    </a:lnTo>
                    <a:lnTo>
                      <a:pt x="1244600" y="6191123"/>
                    </a:lnTo>
                    <a:lnTo>
                      <a:pt x="0" y="6191123"/>
                    </a:lnTo>
                    <a:close/>
                  </a:path>
                </a:pathLst>
              </a:custGeom>
              <a:solidFill>
                <a:srgbClr val="C04C4C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-5400000">
              <a:off x="-2427376" y="2531426"/>
              <a:ext cx="6786876" cy="172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000">
                  <a:solidFill>
                    <a:srgbClr val="FFFFFF"/>
                  </a:solidFill>
                  <a:latin typeface="Poppins Bold"/>
                </a:rPr>
                <a:t>ACHEIVEMENT OF OBJECTIVE 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482012" y="9772650"/>
            <a:ext cx="1628775" cy="666750"/>
            <a:chOff x="0" y="0"/>
            <a:chExt cx="2171700" cy="889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7322064" y="9828602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Poppins"/>
              </a:rPr>
              <a:t>24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849336" y="0"/>
            <a:ext cx="92676" cy="9415848"/>
            <a:chOff x="0" y="0"/>
            <a:chExt cx="123568" cy="125544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3571" cy="12554458"/>
            </a:xfrm>
            <a:custGeom>
              <a:avLst/>
              <a:gdLst/>
              <a:ahLst/>
              <a:cxnLst/>
              <a:rect r="r" b="b" t="t" l="l"/>
              <a:pathLst>
                <a:path h="12554458" w="123571">
                  <a:moveTo>
                    <a:pt x="123571" y="0"/>
                  </a:moveTo>
                  <a:lnTo>
                    <a:pt x="0" y="0"/>
                  </a:lnTo>
                  <a:lnTo>
                    <a:pt x="0" y="12554458"/>
                  </a:lnTo>
                  <a:lnTo>
                    <a:pt x="123571" y="12554458"/>
                  </a:lnTo>
                  <a:close/>
                </a:path>
              </a:pathLst>
            </a:custGeom>
            <a:solidFill>
              <a:srgbClr val="C04C4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" t="0" r="-25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20016" y="6312026"/>
            <a:ext cx="1091644" cy="932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en-US" sz="750">
                <a:solidFill>
                  <a:srgbClr val="FFFFFF"/>
                </a:solidFill>
                <a:latin typeface="Source Sans Pro Light"/>
              </a:rPr>
              <a:t>Synth chartreuse XOXO, tacos brooklyn VHS plaid.</a:t>
            </a:r>
          </a:p>
          <a:p>
            <a:pPr algn="ctr">
              <a:lnSpc>
                <a:spcPts val="1350"/>
              </a:lnSpc>
            </a:pPr>
            <a:r>
              <a:rPr lang="en-US" sz="750">
                <a:solidFill>
                  <a:srgbClr val="FFFFFF"/>
                </a:solidFill>
                <a:latin typeface="Source Sans Pro Light"/>
              </a:rPr>
              <a:t>Hashtag fashion axe fingerstache brooklyn YOLO.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67094" y="4608868"/>
            <a:ext cx="1091644" cy="321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9"/>
              </a:lnSpc>
            </a:pPr>
            <a:r>
              <a:rPr lang="en-US" sz="1449">
                <a:solidFill>
                  <a:srgbClr val="FFFFFF"/>
                </a:solidFill>
                <a:latin typeface="Source Sans Pro Light"/>
              </a:rPr>
              <a:t>Synth chartreuse XOXO, tacos brooklyn VHS plaid.</a:t>
            </a:r>
          </a:p>
          <a:p>
            <a:pPr algn="ctr">
              <a:lnSpc>
                <a:spcPts val="2609"/>
              </a:lnSpc>
            </a:pPr>
            <a:r>
              <a:rPr lang="en-US" sz="1449">
                <a:solidFill>
                  <a:srgbClr val="FFFFFF"/>
                </a:solidFill>
                <a:latin typeface="Source Sans Pro Light"/>
              </a:rPr>
              <a:t>Hashtag fashion axe fingerstache brooklyn YOLO.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505828" y="5802005"/>
            <a:ext cx="320019" cy="378000"/>
          </a:xfrm>
          <a:custGeom>
            <a:avLst/>
            <a:gdLst/>
            <a:ahLst/>
            <a:cxnLst/>
            <a:rect r="r" b="b" t="t" l="l"/>
            <a:pathLst>
              <a:path h="378000" w="320019">
                <a:moveTo>
                  <a:pt x="0" y="0"/>
                </a:moveTo>
                <a:lnTo>
                  <a:pt x="320019" y="0"/>
                </a:lnTo>
                <a:lnTo>
                  <a:pt x="320019" y="378000"/>
                </a:lnTo>
                <a:lnTo>
                  <a:pt x="0" y="37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431979" y="4178852"/>
            <a:ext cx="378000" cy="378000"/>
          </a:xfrm>
          <a:custGeom>
            <a:avLst/>
            <a:gdLst/>
            <a:ahLst/>
            <a:cxnLst/>
            <a:rect r="r" b="b" t="t" l="l"/>
            <a:pathLst>
              <a:path h="378000" w="378000">
                <a:moveTo>
                  <a:pt x="0" y="0"/>
                </a:moveTo>
                <a:lnTo>
                  <a:pt x="378000" y="0"/>
                </a:lnTo>
                <a:lnTo>
                  <a:pt x="378000" y="378000"/>
                </a:lnTo>
                <a:lnTo>
                  <a:pt x="0" y="378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120017" y="4996684"/>
            <a:ext cx="707277" cy="707276"/>
          </a:xfrm>
          <a:custGeom>
            <a:avLst/>
            <a:gdLst/>
            <a:ahLst/>
            <a:cxnLst/>
            <a:rect r="r" b="b" t="t" l="l"/>
            <a:pathLst>
              <a:path h="707276" w="707277">
                <a:moveTo>
                  <a:pt x="0" y="0"/>
                </a:moveTo>
                <a:lnTo>
                  <a:pt x="707277" y="0"/>
                </a:lnTo>
                <a:lnTo>
                  <a:pt x="707277" y="707275"/>
                </a:lnTo>
                <a:lnTo>
                  <a:pt x="0" y="7072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76710" y="5054869"/>
            <a:ext cx="593891" cy="593890"/>
            <a:chOff x="0" y="0"/>
            <a:chExt cx="791855" cy="79185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784860" cy="784860"/>
            </a:xfrm>
            <a:custGeom>
              <a:avLst/>
              <a:gdLst/>
              <a:ahLst/>
              <a:cxnLst/>
              <a:rect r="r" b="b" t="t" l="l"/>
              <a:pathLst>
                <a:path h="784860" w="784860">
                  <a:moveTo>
                    <a:pt x="0" y="392430"/>
                  </a:moveTo>
                  <a:cubicBezTo>
                    <a:pt x="0" y="175641"/>
                    <a:pt x="175641" y="0"/>
                    <a:pt x="392430" y="0"/>
                  </a:cubicBezTo>
                  <a:cubicBezTo>
                    <a:pt x="609219" y="0"/>
                    <a:pt x="784860" y="175641"/>
                    <a:pt x="784860" y="392430"/>
                  </a:cubicBezTo>
                  <a:cubicBezTo>
                    <a:pt x="784860" y="609219"/>
                    <a:pt x="609092" y="784860"/>
                    <a:pt x="392430" y="784860"/>
                  </a:cubicBezTo>
                  <a:cubicBezTo>
                    <a:pt x="175768" y="784860"/>
                    <a:pt x="0" y="609092"/>
                    <a:pt x="0" y="3924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048403" y="4647916"/>
            <a:ext cx="5281210" cy="1274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1899">
                <a:solidFill>
                  <a:srgbClr val="323232"/>
                </a:solidFill>
                <a:latin typeface="Poppins Bold"/>
              </a:rPr>
              <a:t>Explore the effect of ambiguity dictionary to the performance of language identification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311654" y="5199478"/>
            <a:ext cx="324000" cy="324000"/>
          </a:xfrm>
          <a:custGeom>
            <a:avLst/>
            <a:gdLst/>
            <a:ahLst/>
            <a:cxnLst/>
            <a:rect r="r" b="b" t="t" l="l"/>
            <a:pathLst>
              <a:path h="324000" w="324000">
                <a:moveTo>
                  <a:pt x="0" y="0"/>
                </a:moveTo>
                <a:lnTo>
                  <a:pt x="324000" y="0"/>
                </a:lnTo>
                <a:lnTo>
                  <a:pt x="324000" y="324000"/>
                </a:lnTo>
                <a:lnTo>
                  <a:pt x="0" y="324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120017" y="3355078"/>
            <a:ext cx="707277" cy="707276"/>
          </a:xfrm>
          <a:custGeom>
            <a:avLst/>
            <a:gdLst/>
            <a:ahLst/>
            <a:cxnLst/>
            <a:rect r="r" b="b" t="t" l="l"/>
            <a:pathLst>
              <a:path h="707276" w="707277">
                <a:moveTo>
                  <a:pt x="0" y="0"/>
                </a:moveTo>
                <a:lnTo>
                  <a:pt x="707277" y="0"/>
                </a:lnTo>
                <a:lnTo>
                  <a:pt x="707277" y="707275"/>
                </a:lnTo>
                <a:lnTo>
                  <a:pt x="0" y="7072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2176710" y="3413263"/>
            <a:ext cx="593891" cy="593890"/>
            <a:chOff x="0" y="0"/>
            <a:chExt cx="791855" cy="79185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784860" cy="784860"/>
            </a:xfrm>
            <a:custGeom>
              <a:avLst/>
              <a:gdLst/>
              <a:ahLst/>
              <a:cxnLst/>
              <a:rect r="r" b="b" t="t" l="l"/>
              <a:pathLst>
                <a:path h="784860" w="784860">
                  <a:moveTo>
                    <a:pt x="0" y="392430"/>
                  </a:moveTo>
                  <a:cubicBezTo>
                    <a:pt x="0" y="175641"/>
                    <a:pt x="175641" y="0"/>
                    <a:pt x="392430" y="0"/>
                  </a:cubicBezTo>
                  <a:cubicBezTo>
                    <a:pt x="609219" y="0"/>
                    <a:pt x="784860" y="175641"/>
                    <a:pt x="784860" y="392430"/>
                  </a:cubicBezTo>
                  <a:cubicBezTo>
                    <a:pt x="784860" y="609219"/>
                    <a:pt x="609092" y="784860"/>
                    <a:pt x="392430" y="784860"/>
                  </a:cubicBezTo>
                  <a:cubicBezTo>
                    <a:pt x="175768" y="784860"/>
                    <a:pt x="0" y="609092"/>
                    <a:pt x="0" y="3924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3048403" y="3256925"/>
            <a:ext cx="5337230" cy="845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1899">
                <a:solidFill>
                  <a:srgbClr val="323232"/>
                </a:solidFill>
                <a:latin typeface="Poppins Bold"/>
              </a:rPr>
              <a:t>Malay-English Ambiguity Dictionary with related words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2338307" y="3540512"/>
            <a:ext cx="274302" cy="324000"/>
          </a:xfrm>
          <a:custGeom>
            <a:avLst/>
            <a:gdLst/>
            <a:ahLst/>
            <a:cxnLst/>
            <a:rect r="r" b="b" t="t" l="l"/>
            <a:pathLst>
              <a:path h="324000" w="274302">
                <a:moveTo>
                  <a:pt x="0" y="0"/>
                </a:moveTo>
                <a:lnTo>
                  <a:pt x="274302" y="0"/>
                </a:lnTo>
                <a:lnTo>
                  <a:pt x="274302" y="324000"/>
                </a:lnTo>
                <a:lnTo>
                  <a:pt x="0" y="324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120017" y="6666061"/>
            <a:ext cx="707277" cy="707276"/>
          </a:xfrm>
          <a:custGeom>
            <a:avLst/>
            <a:gdLst/>
            <a:ahLst/>
            <a:cxnLst/>
            <a:rect r="r" b="b" t="t" l="l"/>
            <a:pathLst>
              <a:path h="707276" w="707277">
                <a:moveTo>
                  <a:pt x="0" y="0"/>
                </a:moveTo>
                <a:lnTo>
                  <a:pt x="707277" y="0"/>
                </a:lnTo>
                <a:lnTo>
                  <a:pt x="707277" y="707275"/>
                </a:lnTo>
                <a:lnTo>
                  <a:pt x="0" y="70727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2176711" y="6724246"/>
            <a:ext cx="593877" cy="593876"/>
            <a:chOff x="0" y="0"/>
            <a:chExt cx="791836" cy="79183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350" y="6350"/>
              <a:ext cx="784860" cy="784860"/>
            </a:xfrm>
            <a:custGeom>
              <a:avLst/>
              <a:gdLst/>
              <a:ahLst/>
              <a:cxnLst/>
              <a:rect r="r" b="b" t="t" l="l"/>
              <a:pathLst>
                <a:path h="784860" w="784860">
                  <a:moveTo>
                    <a:pt x="0" y="392430"/>
                  </a:moveTo>
                  <a:cubicBezTo>
                    <a:pt x="0" y="175641"/>
                    <a:pt x="175641" y="0"/>
                    <a:pt x="392430" y="0"/>
                  </a:cubicBezTo>
                  <a:cubicBezTo>
                    <a:pt x="609219" y="0"/>
                    <a:pt x="784860" y="175641"/>
                    <a:pt x="784860" y="392430"/>
                  </a:cubicBezTo>
                  <a:cubicBezTo>
                    <a:pt x="784860" y="609219"/>
                    <a:pt x="609092" y="784860"/>
                    <a:pt x="392430" y="784860"/>
                  </a:cubicBezTo>
                  <a:cubicBezTo>
                    <a:pt x="175768" y="784860"/>
                    <a:pt x="0" y="609092"/>
                    <a:pt x="0" y="3924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048403" y="6461553"/>
            <a:ext cx="5281210" cy="1274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1899">
                <a:solidFill>
                  <a:srgbClr val="323232"/>
                </a:solidFill>
                <a:latin typeface="Poppins Bold"/>
              </a:rPr>
              <a:t>Explore more on code-switch type identification including the evaluating metrics and efficient algorithms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2315419" y="6857954"/>
            <a:ext cx="316413" cy="324000"/>
          </a:xfrm>
          <a:custGeom>
            <a:avLst/>
            <a:gdLst/>
            <a:ahLst/>
            <a:cxnLst/>
            <a:rect r="r" b="b" t="t" l="l"/>
            <a:pathLst>
              <a:path h="324000" w="316413">
                <a:moveTo>
                  <a:pt x="0" y="0"/>
                </a:moveTo>
                <a:lnTo>
                  <a:pt x="316413" y="0"/>
                </a:lnTo>
                <a:lnTo>
                  <a:pt x="316413" y="324000"/>
                </a:lnTo>
                <a:lnTo>
                  <a:pt x="0" y="3240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120016" y="8341754"/>
            <a:ext cx="707277" cy="707276"/>
          </a:xfrm>
          <a:custGeom>
            <a:avLst/>
            <a:gdLst/>
            <a:ahLst/>
            <a:cxnLst/>
            <a:rect r="r" b="b" t="t" l="l"/>
            <a:pathLst>
              <a:path h="707276" w="707277">
                <a:moveTo>
                  <a:pt x="0" y="0"/>
                </a:moveTo>
                <a:lnTo>
                  <a:pt x="707277" y="0"/>
                </a:lnTo>
                <a:lnTo>
                  <a:pt x="707277" y="707276"/>
                </a:lnTo>
                <a:lnTo>
                  <a:pt x="0" y="70727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2176709" y="8399939"/>
            <a:ext cx="593891" cy="593890"/>
            <a:chOff x="0" y="0"/>
            <a:chExt cx="791855" cy="79185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784860" cy="784860"/>
            </a:xfrm>
            <a:custGeom>
              <a:avLst/>
              <a:gdLst/>
              <a:ahLst/>
              <a:cxnLst/>
              <a:rect r="r" b="b" t="t" l="l"/>
              <a:pathLst>
                <a:path h="784860" w="784860">
                  <a:moveTo>
                    <a:pt x="0" y="392430"/>
                  </a:moveTo>
                  <a:cubicBezTo>
                    <a:pt x="0" y="175641"/>
                    <a:pt x="175641" y="0"/>
                    <a:pt x="392430" y="0"/>
                  </a:cubicBezTo>
                  <a:cubicBezTo>
                    <a:pt x="609219" y="0"/>
                    <a:pt x="784860" y="175641"/>
                    <a:pt x="784860" y="392430"/>
                  </a:cubicBezTo>
                  <a:cubicBezTo>
                    <a:pt x="784860" y="609219"/>
                    <a:pt x="609092" y="784860"/>
                    <a:pt x="392430" y="784860"/>
                  </a:cubicBezTo>
                  <a:cubicBezTo>
                    <a:pt x="175768" y="784860"/>
                    <a:pt x="0" y="609092"/>
                    <a:pt x="0" y="3924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3048403" y="8231510"/>
            <a:ext cx="5281210" cy="845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1899">
                <a:solidFill>
                  <a:srgbClr val="323232"/>
                </a:solidFill>
                <a:latin typeface="Poppins Bold"/>
              </a:rPr>
              <a:t>Homonyms Dictionary with POS tags and relevant words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2309755" y="8535496"/>
            <a:ext cx="325899" cy="324000"/>
          </a:xfrm>
          <a:custGeom>
            <a:avLst/>
            <a:gdLst/>
            <a:ahLst/>
            <a:cxnLst/>
            <a:rect r="r" b="b" t="t" l="l"/>
            <a:pathLst>
              <a:path h="324000" w="325899">
                <a:moveTo>
                  <a:pt x="0" y="0"/>
                </a:moveTo>
                <a:lnTo>
                  <a:pt x="325899" y="0"/>
                </a:lnTo>
                <a:lnTo>
                  <a:pt x="325899" y="324000"/>
                </a:lnTo>
                <a:lnTo>
                  <a:pt x="0" y="3240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7169664" y="9676202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Poppins"/>
              </a:rPr>
              <a:t>25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-47008" y="0"/>
            <a:ext cx="18335008" cy="723871"/>
          </a:xfrm>
          <a:custGeom>
            <a:avLst/>
            <a:gdLst/>
            <a:ahLst/>
            <a:cxnLst/>
            <a:rect r="r" b="b" t="t" l="l"/>
            <a:pathLst>
              <a:path h="723871" w="18335008">
                <a:moveTo>
                  <a:pt x="0" y="0"/>
                </a:moveTo>
                <a:lnTo>
                  <a:pt x="18335008" y="0"/>
                </a:lnTo>
                <a:lnTo>
                  <a:pt x="18335008" y="723871"/>
                </a:lnTo>
                <a:lnTo>
                  <a:pt x="0" y="723871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-19050" y="2329353"/>
            <a:ext cx="933451" cy="5090157"/>
            <a:chOff x="0" y="0"/>
            <a:chExt cx="1244602" cy="6786876"/>
          </a:xfrm>
        </p:grpSpPr>
        <p:grpSp>
          <p:nvGrpSpPr>
            <p:cNvPr name="Group 34" id="34"/>
            <p:cNvGrpSpPr/>
            <p:nvPr/>
          </p:nvGrpSpPr>
          <p:grpSpPr>
            <a:xfrm rot="-10800000">
              <a:off x="0" y="334082"/>
              <a:ext cx="1244602" cy="6191160"/>
              <a:chOff x="0" y="0"/>
              <a:chExt cx="1244602" cy="619116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244600" cy="6191123"/>
              </a:xfrm>
              <a:custGeom>
                <a:avLst/>
                <a:gdLst/>
                <a:ahLst/>
                <a:cxnLst/>
                <a:rect r="r" b="b" t="t" l="l"/>
                <a:pathLst>
                  <a:path h="6191123" w="1244600">
                    <a:moveTo>
                      <a:pt x="0" y="0"/>
                    </a:moveTo>
                    <a:lnTo>
                      <a:pt x="1244600" y="0"/>
                    </a:lnTo>
                    <a:lnTo>
                      <a:pt x="1244600" y="6191123"/>
                    </a:lnTo>
                    <a:lnTo>
                      <a:pt x="0" y="6191123"/>
                    </a:lnTo>
                    <a:close/>
                  </a:path>
                </a:pathLst>
              </a:custGeom>
              <a:solidFill>
                <a:srgbClr val="C04C4C"/>
              </a:solidFill>
            </p:spPr>
          </p:sp>
        </p:grpSp>
        <p:sp>
          <p:nvSpPr>
            <p:cNvPr name="TextBox 36" id="36"/>
            <p:cNvSpPr txBox="true"/>
            <p:nvPr/>
          </p:nvSpPr>
          <p:spPr>
            <a:xfrm rot="-5400000">
              <a:off x="-2884576" y="2988626"/>
              <a:ext cx="6786876" cy="809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000">
                  <a:solidFill>
                    <a:srgbClr val="FFFFFF"/>
                  </a:solidFill>
                  <a:latin typeface="Poppins Bold"/>
                </a:rPr>
                <a:t>FUTURE STEPS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9924936" y="4535058"/>
            <a:ext cx="1091644" cy="932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en-US" sz="750">
                <a:solidFill>
                  <a:srgbClr val="FFFFFF"/>
                </a:solidFill>
                <a:latin typeface="Source Sans Pro Light"/>
              </a:rPr>
              <a:t>Synth chartreuse XOXO, tacos brooklyn VHS plaid.</a:t>
            </a:r>
          </a:p>
          <a:p>
            <a:pPr algn="ctr">
              <a:lnSpc>
                <a:spcPts val="1350"/>
              </a:lnSpc>
            </a:pPr>
            <a:r>
              <a:rPr lang="en-US" sz="750">
                <a:solidFill>
                  <a:srgbClr val="FFFFFF"/>
                </a:solidFill>
                <a:latin typeface="Source Sans Pro Light"/>
              </a:rPr>
              <a:t>Hashtag fashion axe fingerstache brooklyn YOLO.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0310748" y="4025037"/>
            <a:ext cx="320019" cy="378000"/>
          </a:xfrm>
          <a:custGeom>
            <a:avLst/>
            <a:gdLst/>
            <a:ahLst/>
            <a:cxnLst/>
            <a:rect r="r" b="b" t="t" l="l"/>
            <a:pathLst>
              <a:path h="378000" w="320019">
                <a:moveTo>
                  <a:pt x="0" y="0"/>
                </a:moveTo>
                <a:lnTo>
                  <a:pt x="320019" y="0"/>
                </a:lnTo>
                <a:lnTo>
                  <a:pt x="320019" y="378000"/>
                </a:lnTo>
                <a:lnTo>
                  <a:pt x="0" y="37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9924937" y="3219716"/>
            <a:ext cx="707277" cy="707276"/>
          </a:xfrm>
          <a:custGeom>
            <a:avLst/>
            <a:gdLst/>
            <a:ahLst/>
            <a:cxnLst/>
            <a:rect r="r" b="b" t="t" l="l"/>
            <a:pathLst>
              <a:path h="707276" w="707277">
                <a:moveTo>
                  <a:pt x="0" y="0"/>
                </a:moveTo>
                <a:lnTo>
                  <a:pt x="707278" y="0"/>
                </a:lnTo>
                <a:lnTo>
                  <a:pt x="707278" y="707276"/>
                </a:lnTo>
                <a:lnTo>
                  <a:pt x="0" y="707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9981630" y="3277901"/>
            <a:ext cx="593891" cy="593890"/>
            <a:chOff x="0" y="0"/>
            <a:chExt cx="791855" cy="791853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6350" y="6350"/>
              <a:ext cx="784860" cy="784860"/>
            </a:xfrm>
            <a:custGeom>
              <a:avLst/>
              <a:gdLst/>
              <a:ahLst/>
              <a:cxnLst/>
              <a:rect r="r" b="b" t="t" l="l"/>
              <a:pathLst>
                <a:path h="784860" w="784860">
                  <a:moveTo>
                    <a:pt x="0" y="392430"/>
                  </a:moveTo>
                  <a:cubicBezTo>
                    <a:pt x="0" y="175641"/>
                    <a:pt x="175641" y="0"/>
                    <a:pt x="392430" y="0"/>
                  </a:cubicBezTo>
                  <a:cubicBezTo>
                    <a:pt x="609219" y="0"/>
                    <a:pt x="784860" y="175641"/>
                    <a:pt x="784860" y="392430"/>
                  </a:cubicBezTo>
                  <a:cubicBezTo>
                    <a:pt x="784860" y="609219"/>
                    <a:pt x="609092" y="784860"/>
                    <a:pt x="392430" y="784860"/>
                  </a:cubicBezTo>
                  <a:cubicBezTo>
                    <a:pt x="175768" y="784860"/>
                    <a:pt x="0" y="609092"/>
                    <a:pt x="0" y="3924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10853323" y="3220516"/>
            <a:ext cx="5553160" cy="845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1899">
                <a:solidFill>
                  <a:srgbClr val="323232"/>
                </a:solidFill>
                <a:latin typeface="Poppins Bold"/>
              </a:rPr>
              <a:t>Explore the effect of homonyms dictionary to the performance of machine translation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10116574" y="3422511"/>
            <a:ext cx="324000" cy="324000"/>
          </a:xfrm>
          <a:custGeom>
            <a:avLst/>
            <a:gdLst/>
            <a:ahLst/>
            <a:cxnLst/>
            <a:rect r="r" b="b" t="t" l="l"/>
            <a:pathLst>
              <a:path h="324000" w="324000">
                <a:moveTo>
                  <a:pt x="0" y="0"/>
                </a:moveTo>
                <a:lnTo>
                  <a:pt x="324000" y="0"/>
                </a:lnTo>
                <a:lnTo>
                  <a:pt x="324000" y="324000"/>
                </a:lnTo>
                <a:lnTo>
                  <a:pt x="0" y="324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9924937" y="4889093"/>
            <a:ext cx="707277" cy="707276"/>
          </a:xfrm>
          <a:custGeom>
            <a:avLst/>
            <a:gdLst/>
            <a:ahLst/>
            <a:cxnLst/>
            <a:rect r="r" b="b" t="t" l="l"/>
            <a:pathLst>
              <a:path h="707276" w="707277">
                <a:moveTo>
                  <a:pt x="0" y="0"/>
                </a:moveTo>
                <a:lnTo>
                  <a:pt x="707278" y="0"/>
                </a:lnTo>
                <a:lnTo>
                  <a:pt x="707278" y="707276"/>
                </a:lnTo>
                <a:lnTo>
                  <a:pt x="0" y="7072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9981631" y="4947278"/>
            <a:ext cx="593877" cy="593876"/>
            <a:chOff x="0" y="0"/>
            <a:chExt cx="791836" cy="791834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6350" y="6350"/>
              <a:ext cx="784860" cy="784860"/>
            </a:xfrm>
            <a:custGeom>
              <a:avLst/>
              <a:gdLst/>
              <a:ahLst/>
              <a:cxnLst/>
              <a:rect r="r" b="b" t="t" l="l"/>
              <a:pathLst>
                <a:path h="784860" w="784860">
                  <a:moveTo>
                    <a:pt x="0" y="392430"/>
                  </a:moveTo>
                  <a:cubicBezTo>
                    <a:pt x="0" y="175641"/>
                    <a:pt x="175641" y="0"/>
                    <a:pt x="392430" y="0"/>
                  </a:cubicBezTo>
                  <a:cubicBezTo>
                    <a:pt x="609219" y="0"/>
                    <a:pt x="784860" y="175641"/>
                    <a:pt x="784860" y="392430"/>
                  </a:cubicBezTo>
                  <a:cubicBezTo>
                    <a:pt x="784860" y="609219"/>
                    <a:pt x="609092" y="784860"/>
                    <a:pt x="392430" y="784860"/>
                  </a:cubicBezTo>
                  <a:cubicBezTo>
                    <a:pt x="175768" y="784860"/>
                    <a:pt x="0" y="609092"/>
                    <a:pt x="0" y="3924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7" id="47"/>
          <p:cNvSpPr txBox="true"/>
          <p:nvPr/>
        </p:nvSpPr>
        <p:spPr>
          <a:xfrm rot="0">
            <a:off x="10794719" y="4546473"/>
            <a:ext cx="5611763" cy="1703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19"/>
              </a:lnSpc>
            </a:pPr>
            <a:r>
              <a:rPr lang="en-US" sz="1899">
                <a:solidFill>
                  <a:srgbClr val="323232"/>
                </a:solidFill>
                <a:latin typeface="Poppins Bold"/>
              </a:rPr>
              <a:t>Explore more about the structure and design of machine translation to improve the translation accuracy of code-switch text.</a:t>
            </a:r>
          </a:p>
          <a:p>
            <a:pPr algn="l">
              <a:lnSpc>
                <a:spcPts val="3419"/>
              </a:lnSpc>
            </a:pPr>
          </a:p>
        </p:txBody>
      </p:sp>
      <p:sp>
        <p:nvSpPr>
          <p:cNvPr name="Freeform 48" id="48"/>
          <p:cNvSpPr/>
          <p:nvPr/>
        </p:nvSpPr>
        <p:spPr>
          <a:xfrm flipH="false" flipV="false" rot="0">
            <a:off x="10120339" y="5080986"/>
            <a:ext cx="316413" cy="324000"/>
          </a:xfrm>
          <a:custGeom>
            <a:avLst/>
            <a:gdLst/>
            <a:ahLst/>
            <a:cxnLst/>
            <a:rect r="r" b="b" t="t" l="l"/>
            <a:pathLst>
              <a:path h="324000" w="316413">
                <a:moveTo>
                  <a:pt x="0" y="0"/>
                </a:moveTo>
                <a:lnTo>
                  <a:pt x="316413" y="0"/>
                </a:lnTo>
                <a:lnTo>
                  <a:pt x="316413" y="324000"/>
                </a:lnTo>
                <a:lnTo>
                  <a:pt x="0" y="3240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9924936" y="6564786"/>
            <a:ext cx="707277" cy="707276"/>
          </a:xfrm>
          <a:custGeom>
            <a:avLst/>
            <a:gdLst/>
            <a:ahLst/>
            <a:cxnLst/>
            <a:rect r="r" b="b" t="t" l="l"/>
            <a:pathLst>
              <a:path h="707276" w="707277">
                <a:moveTo>
                  <a:pt x="0" y="0"/>
                </a:moveTo>
                <a:lnTo>
                  <a:pt x="707277" y="0"/>
                </a:lnTo>
                <a:lnTo>
                  <a:pt x="707277" y="707276"/>
                </a:lnTo>
                <a:lnTo>
                  <a:pt x="0" y="70727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0" id="50"/>
          <p:cNvGrpSpPr/>
          <p:nvPr/>
        </p:nvGrpSpPr>
        <p:grpSpPr>
          <a:xfrm rot="0">
            <a:off x="9981629" y="6622971"/>
            <a:ext cx="593891" cy="593890"/>
            <a:chOff x="0" y="0"/>
            <a:chExt cx="791855" cy="791853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6350" y="6350"/>
              <a:ext cx="784860" cy="784860"/>
            </a:xfrm>
            <a:custGeom>
              <a:avLst/>
              <a:gdLst/>
              <a:ahLst/>
              <a:cxnLst/>
              <a:rect r="r" b="b" t="t" l="l"/>
              <a:pathLst>
                <a:path h="784860" w="784860">
                  <a:moveTo>
                    <a:pt x="0" y="392430"/>
                  </a:moveTo>
                  <a:cubicBezTo>
                    <a:pt x="0" y="175641"/>
                    <a:pt x="175641" y="0"/>
                    <a:pt x="392430" y="0"/>
                  </a:cubicBezTo>
                  <a:cubicBezTo>
                    <a:pt x="609219" y="0"/>
                    <a:pt x="784860" y="175641"/>
                    <a:pt x="784860" y="392430"/>
                  </a:cubicBezTo>
                  <a:cubicBezTo>
                    <a:pt x="784860" y="609219"/>
                    <a:pt x="609092" y="784860"/>
                    <a:pt x="392430" y="784860"/>
                  </a:cubicBezTo>
                  <a:cubicBezTo>
                    <a:pt x="175768" y="784860"/>
                    <a:pt x="0" y="609092"/>
                    <a:pt x="0" y="3924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2" id="52"/>
          <p:cNvSpPr txBox="true"/>
          <p:nvPr/>
        </p:nvSpPr>
        <p:spPr>
          <a:xfrm rot="0">
            <a:off x="10853323" y="6222166"/>
            <a:ext cx="5553160" cy="1703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19"/>
              </a:lnSpc>
            </a:pPr>
            <a:r>
              <a:rPr lang="en-US" sz="1899">
                <a:solidFill>
                  <a:srgbClr val="323232"/>
                </a:solidFill>
                <a:latin typeface="Poppins Bold"/>
              </a:rPr>
              <a:t>Apply the proposed solution to other code-switched language-pairs in order to further evaluate the solution </a:t>
            </a:r>
          </a:p>
          <a:p>
            <a:pPr algn="l">
              <a:lnSpc>
                <a:spcPts val="3419"/>
              </a:lnSpc>
            </a:pPr>
          </a:p>
        </p:txBody>
      </p:sp>
      <p:sp>
        <p:nvSpPr>
          <p:cNvPr name="Freeform 53" id="53"/>
          <p:cNvSpPr/>
          <p:nvPr/>
        </p:nvSpPr>
        <p:spPr>
          <a:xfrm flipH="false" flipV="false" rot="0">
            <a:off x="10114675" y="6758529"/>
            <a:ext cx="325899" cy="324000"/>
          </a:xfrm>
          <a:custGeom>
            <a:avLst/>
            <a:gdLst/>
            <a:ahLst/>
            <a:cxnLst/>
            <a:rect r="r" b="b" t="t" l="l"/>
            <a:pathLst>
              <a:path h="324000" w="325899">
                <a:moveTo>
                  <a:pt x="0" y="0"/>
                </a:moveTo>
                <a:lnTo>
                  <a:pt x="325899" y="0"/>
                </a:lnTo>
                <a:lnTo>
                  <a:pt x="325899" y="324000"/>
                </a:lnTo>
                <a:lnTo>
                  <a:pt x="0" y="3240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4" id="54"/>
          <p:cNvSpPr txBox="true"/>
          <p:nvPr/>
        </p:nvSpPr>
        <p:spPr>
          <a:xfrm rot="0">
            <a:off x="2120016" y="819150"/>
            <a:ext cx="14164000" cy="1413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3200">
                <a:solidFill>
                  <a:srgbClr val="000000"/>
                </a:solidFill>
                <a:latin typeface="Poppins Medium"/>
              </a:rPr>
              <a:t>Future works to be conducted for this research will emphasize the design and development process including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" t="0" r="-25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313246" y="3659692"/>
            <a:ext cx="3661508" cy="3661500"/>
            <a:chOff x="0" y="0"/>
            <a:chExt cx="4882010" cy="4882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2007" cy="4881880"/>
            </a:xfrm>
            <a:custGeom>
              <a:avLst/>
              <a:gdLst/>
              <a:ahLst/>
              <a:cxnLst/>
              <a:rect r="r" b="b" t="t" l="l"/>
              <a:pathLst>
                <a:path h="4881880" w="4882007">
                  <a:moveTo>
                    <a:pt x="0" y="2440940"/>
                  </a:moveTo>
                  <a:cubicBezTo>
                    <a:pt x="0" y="1092835"/>
                    <a:pt x="1092835" y="0"/>
                    <a:pt x="2441067" y="0"/>
                  </a:cubicBezTo>
                  <a:cubicBezTo>
                    <a:pt x="3789299" y="0"/>
                    <a:pt x="4882007" y="1092835"/>
                    <a:pt x="4882007" y="2440940"/>
                  </a:cubicBezTo>
                  <a:cubicBezTo>
                    <a:pt x="4882007" y="3789045"/>
                    <a:pt x="3789172" y="4881880"/>
                    <a:pt x="2440940" y="4881880"/>
                  </a:cubicBezTo>
                  <a:cubicBezTo>
                    <a:pt x="1092708" y="4881880"/>
                    <a:pt x="0" y="3789172"/>
                    <a:pt x="0" y="2440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2196595" y="7915491"/>
            <a:ext cx="458390" cy="387470"/>
          </a:xfrm>
          <a:custGeom>
            <a:avLst/>
            <a:gdLst/>
            <a:ahLst/>
            <a:cxnLst/>
            <a:rect r="r" b="b" t="t" l="l"/>
            <a:pathLst>
              <a:path h="387470" w="458390">
                <a:moveTo>
                  <a:pt x="0" y="0"/>
                </a:moveTo>
                <a:lnTo>
                  <a:pt x="458389" y="0"/>
                </a:lnTo>
                <a:lnTo>
                  <a:pt x="458389" y="387470"/>
                </a:lnTo>
                <a:lnTo>
                  <a:pt x="0" y="387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56907" y="7995494"/>
            <a:ext cx="504228" cy="253065"/>
          </a:xfrm>
          <a:custGeom>
            <a:avLst/>
            <a:gdLst/>
            <a:ahLst/>
            <a:cxnLst/>
            <a:rect r="r" b="b" t="t" l="l"/>
            <a:pathLst>
              <a:path h="253065" w="504228">
                <a:moveTo>
                  <a:pt x="0" y="0"/>
                </a:moveTo>
                <a:lnTo>
                  <a:pt x="504228" y="0"/>
                </a:lnTo>
                <a:lnTo>
                  <a:pt x="504228" y="253065"/>
                </a:lnTo>
                <a:lnTo>
                  <a:pt x="0" y="2530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96610" y="5363910"/>
            <a:ext cx="504228" cy="253065"/>
          </a:xfrm>
          <a:custGeom>
            <a:avLst/>
            <a:gdLst/>
            <a:ahLst/>
            <a:cxnLst/>
            <a:rect r="r" b="b" t="t" l="l"/>
            <a:pathLst>
              <a:path h="253065" w="504228">
                <a:moveTo>
                  <a:pt x="0" y="0"/>
                </a:moveTo>
                <a:lnTo>
                  <a:pt x="504228" y="0"/>
                </a:lnTo>
                <a:lnTo>
                  <a:pt x="504228" y="253065"/>
                </a:lnTo>
                <a:lnTo>
                  <a:pt x="0" y="2530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2053966">
            <a:off x="10380132" y="6783139"/>
            <a:ext cx="1452722" cy="792369"/>
            <a:chOff x="0" y="0"/>
            <a:chExt cx="1936962" cy="10564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43481" cy="1056386"/>
            </a:xfrm>
            <a:custGeom>
              <a:avLst/>
              <a:gdLst/>
              <a:ahLst/>
              <a:cxnLst/>
              <a:rect r="r" b="b" t="t" l="l"/>
              <a:pathLst>
                <a:path h="1056386" w="1943481">
                  <a:moveTo>
                    <a:pt x="1936877" y="528193"/>
                  </a:moveTo>
                  <a:cubicBezTo>
                    <a:pt x="1943481" y="528193"/>
                    <a:pt x="1408684" y="1056386"/>
                    <a:pt x="1408684" y="1056386"/>
                  </a:cubicBezTo>
                  <a:lnTo>
                    <a:pt x="1408684" y="726186"/>
                  </a:lnTo>
                  <a:cubicBezTo>
                    <a:pt x="1058672" y="567817"/>
                    <a:pt x="0" y="726313"/>
                    <a:pt x="0" y="726313"/>
                  </a:cubicBezTo>
                  <a:cubicBezTo>
                    <a:pt x="0" y="726313"/>
                    <a:pt x="750570" y="151892"/>
                    <a:pt x="1408684" y="220091"/>
                  </a:cubicBezTo>
                  <a:lnTo>
                    <a:pt x="1408684" y="0"/>
                  </a:lnTo>
                  <a:lnTo>
                    <a:pt x="1936877" y="528193"/>
                  </a:lnTo>
                  <a:close/>
                </a:path>
              </a:pathLst>
            </a:custGeom>
            <a:gradFill rotWithShape="true">
              <a:gsLst>
                <a:gs pos="0">
                  <a:srgbClr val="C52233">
                    <a:alpha val="100000"/>
                  </a:srgbClr>
                </a:gs>
                <a:gs pos="99000">
                  <a:srgbClr val="941A26">
                    <a:alpha val="100000"/>
                  </a:srgbClr>
                </a:gs>
              </a:gsLst>
              <a:lin ang="17769770"/>
            </a:gradFill>
          </p:spPr>
        </p:sp>
      </p:grpSp>
      <p:grpSp>
        <p:nvGrpSpPr>
          <p:cNvPr name="Group 12" id="12"/>
          <p:cNvGrpSpPr/>
          <p:nvPr/>
        </p:nvGrpSpPr>
        <p:grpSpPr>
          <a:xfrm rot="-1749248">
            <a:off x="10375223" y="3362671"/>
            <a:ext cx="1452722" cy="792369"/>
            <a:chOff x="0" y="0"/>
            <a:chExt cx="1936962" cy="10564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3481" cy="1056513"/>
            </a:xfrm>
            <a:custGeom>
              <a:avLst/>
              <a:gdLst/>
              <a:ahLst/>
              <a:cxnLst/>
              <a:rect r="r" b="b" t="t" l="l"/>
              <a:pathLst>
                <a:path h="1056513" w="1943481">
                  <a:moveTo>
                    <a:pt x="1936877" y="528193"/>
                  </a:moveTo>
                  <a:cubicBezTo>
                    <a:pt x="1943481" y="528193"/>
                    <a:pt x="1408684" y="0"/>
                    <a:pt x="1408684" y="0"/>
                  </a:cubicBezTo>
                  <a:lnTo>
                    <a:pt x="1408684" y="330200"/>
                  </a:lnTo>
                  <a:cubicBezTo>
                    <a:pt x="1058672" y="488569"/>
                    <a:pt x="0" y="330200"/>
                    <a:pt x="0" y="330200"/>
                  </a:cubicBezTo>
                  <a:cubicBezTo>
                    <a:pt x="0" y="330200"/>
                    <a:pt x="750570" y="904621"/>
                    <a:pt x="1408684" y="836422"/>
                  </a:cubicBezTo>
                  <a:lnTo>
                    <a:pt x="1408684" y="1056513"/>
                  </a:lnTo>
                  <a:lnTo>
                    <a:pt x="1936877" y="528320"/>
                  </a:lnTo>
                  <a:close/>
                </a:path>
              </a:pathLst>
            </a:custGeom>
            <a:gradFill rotWithShape="true">
              <a:gsLst>
                <a:gs pos="0">
                  <a:srgbClr val="74121D">
                    <a:alpha val="100000"/>
                  </a:srgbClr>
                </a:gs>
                <a:gs pos="99000">
                  <a:srgbClr val="570E16">
                    <a:alpha val="100000"/>
                  </a:srgbClr>
                </a:gs>
              </a:gsLst>
              <a:lin ang="498893"/>
            </a:gradFill>
          </p:spPr>
        </p:sp>
      </p:grpSp>
      <p:grpSp>
        <p:nvGrpSpPr>
          <p:cNvPr name="Group 14" id="14"/>
          <p:cNvGrpSpPr/>
          <p:nvPr/>
        </p:nvGrpSpPr>
        <p:grpSpPr>
          <a:xfrm rot="10606307">
            <a:off x="10669664" y="4845051"/>
            <a:ext cx="1597993" cy="871605"/>
            <a:chOff x="0" y="0"/>
            <a:chExt cx="2130658" cy="1162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7112" y="0"/>
              <a:ext cx="2137791" cy="1162050"/>
            </a:xfrm>
            <a:custGeom>
              <a:avLst/>
              <a:gdLst/>
              <a:ahLst/>
              <a:cxnLst/>
              <a:rect r="r" b="b" t="t" l="l"/>
              <a:pathLst>
                <a:path h="1162050" w="2137791">
                  <a:moveTo>
                    <a:pt x="588264" y="290576"/>
                  </a:moveTo>
                  <a:lnTo>
                    <a:pt x="588264" y="0"/>
                  </a:lnTo>
                  <a:lnTo>
                    <a:pt x="7239" y="581025"/>
                  </a:lnTo>
                  <a:cubicBezTo>
                    <a:pt x="0" y="581025"/>
                    <a:pt x="588264" y="1162050"/>
                    <a:pt x="588264" y="1162050"/>
                  </a:cubicBezTo>
                  <a:lnTo>
                    <a:pt x="588264" y="871601"/>
                  </a:lnTo>
                  <a:lnTo>
                    <a:pt x="2137791" y="581025"/>
                  </a:lnTo>
                  <a:lnTo>
                    <a:pt x="588264" y="290576"/>
                  </a:lnTo>
                  <a:close/>
                </a:path>
              </a:pathLst>
            </a:custGeom>
            <a:gradFill rotWithShape="true">
              <a:gsLst>
                <a:gs pos="0">
                  <a:srgbClr val="A7333F">
                    <a:alpha val="100000"/>
                  </a:srgbClr>
                </a:gs>
                <a:gs pos="99000">
                  <a:srgbClr val="7D262F">
                    <a:alpha val="100000"/>
                  </a:srgbClr>
                </a:gs>
              </a:gsLst>
              <a:lin ang="9751221"/>
            </a:gradFill>
          </p:spPr>
        </p:sp>
      </p:grpSp>
      <p:grpSp>
        <p:nvGrpSpPr>
          <p:cNvPr name="Group 16" id="16"/>
          <p:cNvGrpSpPr/>
          <p:nvPr/>
        </p:nvGrpSpPr>
        <p:grpSpPr>
          <a:xfrm rot="8100000">
            <a:off x="6606095" y="6840730"/>
            <a:ext cx="1452722" cy="792369"/>
            <a:chOff x="0" y="0"/>
            <a:chExt cx="1936962" cy="10564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6604" y="0"/>
              <a:ext cx="1943481" cy="1056386"/>
            </a:xfrm>
            <a:custGeom>
              <a:avLst/>
              <a:gdLst/>
              <a:ahLst/>
              <a:cxnLst/>
              <a:rect r="r" b="b" t="t" l="l"/>
              <a:pathLst>
                <a:path h="1056386" w="1943481">
                  <a:moveTo>
                    <a:pt x="6604" y="528193"/>
                  </a:moveTo>
                  <a:cubicBezTo>
                    <a:pt x="0" y="528193"/>
                    <a:pt x="534797" y="1056386"/>
                    <a:pt x="534797" y="1056386"/>
                  </a:cubicBezTo>
                  <a:lnTo>
                    <a:pt x="534797" y="726186"/>
                  </a:lnTo>
                  <a:cubicBezTo>
                    <a:pt x="884809" y="567690"/>
                    <a:pt x="1943481" y="726186"/>
                    <a:pt x="1943481" y="726186"/>
                  </a:cubicBezTo>
                  <a:cubicBezTo>
                    <a:pt x="1943481" y="726186"/>
                    <a:pt x="1193038" y="151892"/>
                    <a:pt x="534924" y="220091"/>
                  </a:cubicBezTo>
                  <a:lnTo>
                    <a:pt x="534924" y="0"/>
                  </a:lnTo>
                  <a:lnTo>
                    <a:pt x="6604" y="528193"/>
                  </a:lnTo>
                  <a:close/>
                </a:path>
              </a:pathLst>
            </a:custGeom>
            <a:gradFill rotWithShape="true">
              <a:gsLst>
                <a:gs pos="0">
                  <a:srgbClr val="B19C7D">
                    <a:alpha val="100000"/>
                  </a:srgbClr>
                </a:gs>
                <a:gs pos="99000">
                  <a:srgbClr val="8E7755">
                    <a:alpha val="100000"/>
                  </a:srgbClr>
                </a:gs>
              </a:gsLst>
              <a:lin ang="498893"/>
            </a:gradFill>
          </p:spPr>
        </p:sp>
      </p:grpSp>
      <p:grpSp>
        <p:nvGrpSpPr>
          <p:cNvPr name="Group 18" id="18"/>
          <p:cNvGrpSpPr/>
          <p:nvPr/>
        </p:nvGrpSpPr>
        <p:grpSpPr>
          <a:xfrm rot="-8100000">
            <a:off x="6558852" y="3187328"/>
            <a:ext cx="1452722" cy="792369"/>
            <a:chOff x="0" y="0"/>
            <a:chExt cx="1936962" cy="105649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6604" y="0"/>
              <a:ext cx="1943608" cy="1056513"/>
            </a:xfrm>
            <a:custGeom>
              <a:avLst/>
              <a:gdLst/>
              <a:ahLst/>
              <a:cxnLst/>
              <a:rect r="r" b="b" t="t" l="l"/>
              <a:pathLst>
                <a:path h="1056513" w="1943608">
                  <a:moveTo>
                    <a:pt x="6604" y="528193"/>
                  </a:moveTo>
                  <a:cubicBezTo>
                    <a:pt x="0" y="528193"/>
                    <a:pt x="534924" y="0"/>
                    <a:pt x="534924" y="0"/>
                  </a:cubicBezTo>
                  <a:lnTo>
                    <a:pt x="534924" y="330200"/>
                  </a:lnTo>
                  <a:cubicBezTo>
                    <a:pt x="884936" y="488696"/>
                    <a:pt x="1943608" y="330200"/>
                    <a:pt x="1943608" y="330200"/>
                  </a:cubicBezTo>
                  <a:cubicBezTo>
                    <a:pt x="1943608" y="330200"/>
                    <a:pt x="1193038" y="904621"/>
                    <a:pt x="534924" y="836422"/>
                  </a:cubicBezTo>
                  <a:lnTo>
                    <a:pt x="534924" y="1056513"/>
                  </a:lnTo>
                  <a:lnTo>
                    <a:pt x="6604" y="528193"/>
                  </a:lnTo>
                  <a:close/>
                </a:path>
              </a:pathLst>
            </a:custGeom>
            <a:gradFill rotWithShape="true">
              <a:gsLst>
                <a:gs pos="0">
                  <a:srgbClr val="B27D49">
                    <a:alpha val="100000"/>
                  </a:srgbClr>
                </a:gs>
                <a:gs pos="99000">
                  <a:srgbClr val="865E37">
                    <a:alpha val="100000"/>
                  </a:srgbClr>
                </a:gs>
              </a:gsLst>
              <a:lin ang="17769770"/>
            </a:gra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019860" y="4845051"/>
            <a:ext cx="1597994" cy="871605"/>
            <a:chOff x="0" y="0"/>
            <a:chExt cx="2130658" cy="11621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37791" cy="1162050"/>
            </a:xfrm>
            <a:custGeom>
              <a:avLst/>
              <a:gdLst/>
              <a:ahLst/>
              <a:cxnLst/>
              <a:rect r="r" b="b" t="t" l="l"/>
              <a:pathLst>
                <a:path h="1162050" w="2137791">
                  <a:moveTo>
                    <a:pt x="1549527" y="290576"/>
                  </a:moveTo>
                  <a:lnTo>
                    <a:pt x="1549527" y="0"/>
                  </a:lnTo>
                  <a:lnTo>
                    <a:pt x="2130552" y="581025"/>
                  </a:lnTo>
                  <a:cubicBezTo>
                    <a:pt x="2137791" y="581025"/>
                    <a:pt x="1549527" y="1162050"/>
                    <a:pt x="1549527" y="1162050"/>
                  </a:cubicBezTo>
                  <a:lnTo>
                    <a:pt x="1549527" y="871601"/>
                  </a:lnTo>
                  <a:lnTo>
                    <a:pt x="0" y="581025"/>
                  </a:lnTo>
                  <a:lnTo>
                    <a:pt x="1549527" y="290576"/>
                  </a:lnTo>
                  <a:close/>
                </a:path>
              </a:pathLst>
            </a:custGeom>
            <a:gradFill rotWithShape="true">
              <a:gsLst>
                <a:gs pos="0">
                  <a:srgbClr val="7F5F52">
                    <a:alpha val="100000"/>
                  </a:srgbClr>
                </a:gs>
                <a:gs pos="99000">
                  <a:srgbClr val="5F473E">
                    <a:alpha val="100000"/>
                  </a:srgbClr>
                </a:gs>
              </a:gsLst>
              <a:lin ang="9751221"/>
            </a:gra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290930" y="2386447"/>
            <a:ext cx="2928705" cy="1104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74121D"/>
                </a:solidFill>
                <a:latin typeface="Poppins Bold"/>
              </a:rPr>
              <a:t>ENHANCE TRANSLATION ACCURACY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96595" y="7252808"/>
            <a:ext cx="2701097" cy="1466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C52233"/>
                </a:solidFill>
                <a:latin typeface="Poppins Bold"/>
              </a:rPr>
              <a:t>ADDRESSING AMBIGUITY IN CODE-SWITCHED TEXTS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756922" y="2678141"/>
            <a:ext cx="2734531" cy="742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>
                <a:solidFill>
                  <a:srgbClr val="B27D49"/>
                </a:solidFill>
                <a:latin typeface="Poppins Bold"/>
              </a:rPr>
              <a:t>LANGUAGE   IDENTIFICATION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993867" y="7505873"/>
            <a:ext cx="3211836" cy="742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>
                <a:solidFill>
                  <a:srgbClr val="B19C7D"/>
                </a:solidFill>
                <a:latin typeface="Poppins Bold"/>
              </a:rPr>
              <a:t>SEGMENT TRANSLATION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815394" y="4781699"/>
            <a:ext cx="2775841" cy="1104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>
                <a:solidFill>
                  <a:srgbClr val="7F5F52"/>
                </a:solidFill>
                <a:latin typeface="Poppins Bold"/>
              </a:rPr>
              <a:t>CODE-SWITCHING TYPE IDENTIFICATION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126216" y="4991615"/>
            <a:ext cx="1890284" cy="847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323232"/>
                </a:solidFill>
                <a:latin typeface="Poppins Bold"/>
              </a:rPr>
              <a:t>CS TEXT DATA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919580" y="4434844"/>
            <a:ext cx="3299047" cy="218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A7333F"/>
                </a:solidFill>
                <a:latin typeface="Poppins Bold"/>
              </a:rPr>
              <a:t>ADDRESSING LINGUISTIC NUANCES, INFORMAL LANGUAGE, STRUCTURAL DIFFERENCES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169664" y="9747163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26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-47008" y="0"/>
            <a:ext cx="18335008" cy="723871"/>
          </a:xfrm>
          <a:custGeom>
            <a:avLst/>
            <a:gdLst/>
            <a:ahLst/>
            <a:cxnLst/>
            <a:rect r="r" b="b" t="t" l="l"/>
            <a:pathLst>
              <a:path h="723871" w="18335008">
                <a:moveTo>
                  <a:pt x="0" y="0"/>
                </a:moveTo>
                <a:lnTo>
                  <a:pt x="18335008" y="0"/>
                </a:lnTo>
                <a:lnTo>
                  <a:pt x="18335008" y="723871"/>
                </a:lnTo>
                <a:lnTo>
                  <a:pt x="0" y="7238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-19050" y="2329353"/>
            <a:ext cx="933451" cy="5090157"/>
            <a:chOff x="0" y="0"/>
            <a:chExt cx="1244602" cy="6786876"/>
          </a:xfrm>
        </p:grpSpPr>
        <p:grpSp>
          <p:nvGrpSpPr>
            <p:cNvPr name="Group 32" id="32"/>
            <p:cNvGrpSpPr/>
            <p:nvPr/>
          </p:nvGrpSpPr>
          <p:grpSpPr>
            <a:xfrm rot="-10800000">
              <a:off x="0" y="334082"/>
              <a:ext cx="1244602" cy="6191160"/>
              <a:chOff x="0" y="0"/>
              <a:chExt cx="1244602" cy="619116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244600" cy="6191123"/>
              </a:xfrm>
              <a:custGeom>
                <a:avLst/>
                <a:gdLst/>
                <a:ahLst/>
                <a:cxnLst/>
                <a:rect r="r" b="b" t="t" l="l"/>
                <a:pathLst>
                  <a:path h="6191123" w="1244600">
                    <a:moveTo>
                      <a:pt x="0" y="0"/>
                    </a:moveTo>
                    <a:lnTo>
                      <a:pt x="1244600" y="0"/>
                    </a:lnTo>
                    <a:lnTo>
                      <a:pt x="1244600" y="6191123"/>
                    </a:lnTo>
                    <a:lnTo>
                      <a:pt x="0" y="6191123"/>
                    </a:lnTo>
                    <a:close/>
                  </a:path>
                </a:pathLst>
              </a:custGeom>
              <a:solidFill>
                <a:srgbClr val="C04C4C"/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-5400000">
              <a:off x="-2884598" y="2988648"/>
              <a:ext cx="6786876" cy="809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000">
                  <a:solidFill>
                    <a:srgbClr val="FFFFFF"/>
                  </a:solidFill>
                  <a:latin typeface="Poppins Bold"/>
                </a:rPr>
                <a:t>CONCLUSION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04C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29999">
            <a:off x="-210523" y="-174415"/>
            <a:ext cx="11254938" cy="10737690"/>
          </a:xfrm>
          <a:custGeom>
            <a:avLst/>
            <a:gdLst/>
            <a:ahLst/>
            <a:cxnLst/>
            <a:rect r="r" b="b" t="t" l="l"/>
            <a:pathLst>
              <a:path h="10737690" w="11254938">
                <a:moveTo>
                  <a:pt x="92857" y="0"/>
                </a:moveTo>
                <a:lnTo>
                  <a:pt x="11254938" y="97410"/>
                </a:lnTo>
                <a:lnTo>
                  <a:pt x="11162082" y="10737689"/>
                </a:lnTo>
                <a:lnTo>
                  <a:pt x="0" y="10640279"/>
                </a:lnTo>
                <a:lnTo>
                  <a:pt x="92857" y="0"/>
                </a:lnTo>
                <a:close/>
              </a:path>
            </a:pathLst>
          </a:custGeom>
          <a:blipFill>
            <a:blip r:embed="rId2"/>
            <a:stretch>
              <a:fillRect l="-12271" t="-12334" r="-101" b="5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19690" y="810093"/>
            <a:ext cx="2675249" cy="904819"/>
          </a:xfrm>
          <a:custGeom>
            <a:avLst/>
            <a:gdLst/>
            <a:ahLst/>
            <a:cxnLst/>
            <a:rect r="r" b="b" t="t" l="l"/>
            <a:pathLst>
              <a:path h="904819" w="2675249">
                <a:moveTo>
                  <a:pt x="0" y="0"/>
                </a:moveTo>
                <a:lnTo>
                  <a:pt x="2675248" y="0"/>
                </a:lnTo>
                <a:lnTo>
                  <a:pt x="2675248" y="904819"/>
                </a:lnTo>
                <a:lnTo>
                  <a:pt x="0" y="904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1" r="0" b="-12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49486" y="7147594"/>
            <a:ext cx="7197223" cy="1833157"/>
          </a:xfrm>
          <a:custGeom>
            <a:avLst/>
            <a:gdLst/>
            <a:ahLst/>
            <a:cxnLst/>
            <a:rect r="r" b="b" t="t" l="l"/>
            <a:pathLst>
              <a:path h="1833157" w="7197223">
                <a:moveTo>
                  <a:pt x="0" y="0"/>
                </a:moveTo>
                <a:lnTo>
                  <a:pt x="7197223" y="0"/>
                </a:lnTo>
                <a:lnTo>
                  <a:pt x="7197223" y="1833157"/>
                </a:lnTo>
                <a:lnTo>
                  <a:pt x="0" y="18331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487776" y="4467423"/>
            <a:ext cx="4174953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500">
                <a:solidFill>
                  <a:srgbClr val="FFFFFF"/>
                </a:solidFill>
                <a:latin typeface="Poppins"/>
              </a:rPr>
              <a:t>ENHANCED NEURAL MACHINE TRANSLATION FOR MALAY-ENGLISH CODE-SWITCHED TEXT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98199" y="2702923"/>
            <a:ext cx="6877527" cy="1037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Poppins Bold"/>
              </a:rPr>
              <a:t>THANK YOU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24776" y="3953206"/>
            <a:ext cx="6259873" cy="380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450">
                <a:solidFill>
                  <a:srgbClr val="FFFFFF"/>
                </a:solidFill>
                <a:latin typeface="Poppins"/>
              </a:rPr>
              <a:t>QUALIFYING ASSESSMENT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98199" y="9435986"/>
            <a:ext cx="6913028" cy="378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8"/>
              </a:lnSpc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Kerana Tuhan untuk Manusia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19050" y="2579914"/>
            <a:ext cx="933451" cy="4643370"/>
            <a:chOff x="0" y="0"/>
            <a:chExt cx="1244602" cy="61911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44600" cy="6191123"/>
            </a:xfrm>
            <a:custGeom>
              <a:avLst/>
              <a:gdLst/>
              <a:ahLst/>
              <a:cxnLst/>
              <a:rect r="r" b="b" t="t" l="l"/>
              <a:pathLst>
                <a:path h="6191123" w="1244600">
                  <a:moveTo>
                    <a:pt x="0" y="0"/>
                  </a:moveTo>
                  <a:lnTo>
                    <a:pt x="1244600" y="0"/>
                  </a:lnTo>
                  <a:lnTo>
                    <a:pt x="1244600" y="6191123"/>
                  </a:lnTo>
                  <a:lnTo>
                    <a:pt x="0" y="6191123"/>
                  </a:lnTo>
                  <a:close/>
                </a:path>
              </a:pathLst>
            </a:custGeom>
            <a:solidFill>
              <a:srgbClr val="C04C4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" t="0" r="-25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9525" y="0"/>
            <a:ext cx="18307050" cy="722767"/>
          </a:xfrm>
          <a:custGeom>
            <a:avLst/>
            <a:gdLst/>
            <a:ahLst/>
            <a:cxnLst/>
            <a:rect r="r" b="b" t="t" l="l"/>
            <a:pathLst>
              <a:path h="722767" w="18307050">
                <a:moveTo>
                  <a:pt x="0" y="0"/>
                </a:moveTo>
                <a:lnTo>
                  <a:pt x="18307050" y="0"/>
                </a:lnTo>
                <a:lnTo>
                  <a:pt x="18307050" y="722767"/>
                </a:lnTo>
                <a:lnTo>
                  <a:pt x="0" y="7227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705938">
            <a:off x="6466045" y="5085870"/>
            <a:ext cx="1670416" cy="1825591"/>
          </a:xfrm>
          <a:custGeom>
            <a:avLst/>
            <a:gdLst/>
            <a:ahLst/>
            <a:cxnLst/>
            <a:rect r="r" b="b" t="t" l="l"/>
            <a:pathLst>
              <a:path h="1825591" w="1670416">
                <a:moveTo>
                  <a:pt x="0" y="0"/>
                </a:moveTo>
                <a:lnTo>
                  <a:pt x="1670416" y="0"/>
                </a:lnTo>
                <a:lnTo>
                  <a:pt x="1670416" y="1825591"/>
                </a:lnTo>
                <a:lnTo>
                  <a:pt x="0" y="1825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36561">
            <a:off x="4693911" y="2245579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44398" y="7437145"/>
            <a:ext cx="1756426" cy="1561023"/>
          </a:xfrm>
          <a:custGeom>
            <a:avLst/>
            <a:gdLst/>
            <a:ahLst/>
            <a:cxnLst/>
            <a:rect r="r" b="b" t="t" l="l"/>
            <a:pathLst>
              <a:path h="1561023" w="1756426">
                <a:moveTo>
                  <a:pt x="0" y="0"/>
                </a:moveTo>
                <a:lnTo>
                  <a:pt x="1756426" y="0"/>
                </a:lnTo>
                <a:lnTo>
                  <a:pt x="1756426" y="1561023"/>
                </a:lnTo>
                <a:lnTo>
                  <a:pt x="0" y="15610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3908938"/>
            <a:ext cx="3539593" cy="3314346"/>
          </a:xfrm>
          <a:custGeom>
            <a:avLst/>
            <a:gdLst/>
            <a:ahLst/>
            <a:cxnLst/>
            <a:rect r="r" b="b" t="t" l="l"/>
            <a:pathLst>
              <a:path h="3314346" w="3539593">
                <a:moveTo>
                  <a:pt x="0" y="0"/>
                </a:moveTo>
                <a:lnTo>
                  <a:pt x="3539593" y="0"/>
                </a:lnTo>
                <a:lnTo>
                  <a:pt x="3539593" y="3314346"/>
                </a:lnTo>
                <a:lnTo>
                  <a:pt x="0" y="33143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96812" y="3086100"/>
            <a:ext cx="3209544" cy="4114800"/>
          </a:xfrm>
          <a:custGeom>
            <a:avLst/>
            <a:gdLst/>
            <a:ahLst/>
            <a:cxnLst/>
            <a:rect r="r" b="b" t="t" l="l"/>
            <a:pathLst>
              <a:path h="4114800" w="3209544">
                <a:moveTo>
                  <a:pt x="0" y="0"/>
                </a:moveTo>
                <a:lnTo>
                  <a:pt x="3209544" y="0"/>
                </a:lnTo>
                <a:lnTo>
                  <a:pt x="32095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76531" y="4865850"/>
            <a:ext cx="857989" cy="611317"/>
          </a:xfrm>
          <a:custGeom>
            <a:avLst/>
            <a:gdLst/>
            <a:ahLst/>
            <a:cxnLst/>
            <a:rect r="r" b="b" t="t" l="l"/>
            <a:pathLst>
              <a:path h="611317" w="857989">
                <a:moveTo>
                  <a:pt x="0" y="0"/>
                </a:moveTo>
                <a:lnTo>
                  <a:pt x="857990" y="0"/>
                </a:lnTo>
                <a:lnTo>
                  <a:pt x="857990" y="611317"/>
                </a:lnTo>
                <a:lnTo>
                  <a:pt x="0" y="6113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10998197" y="5485141"/>
            <a:ext cx="2551492" cy="2535545"/>
          </a:xfrm>
          <a:custGeom>
            <a:avLst/>
            <a:gdLst/>
            <a:ahLst/>
            <a:cxnLst/>
            <a:rect r="r" b="b" t="t" l="l"/>
            <a:pathLst>
              <a:path h="2535545" w="2551492">
                <a:moveTo>
                  <a:pt x="0" y="0"/>
                </a:moveTo>
                <a:lnTo>
                  <a:pt x="2551492" y="0"/>
                </a:lnTo>
                <a:lnTo>
                  <a:pt x="2551492" y="2535545"/>
                </a:lnTo>
                <a:lnTo>
                  <a:pt x="0" y="253554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-5400000">
            <a:off x="-2207502" y="4545836"/>
            <a:ext cx="5090157" cy="65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INTRODUCTION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10400" y="1392046"/>
            <a:ext cx="10439400" cy="72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4800">
                <a:solidFill>
                  <a:srgbClr val="404040"/>
                </a:solidFill>
                <a:latin typeface="Poppins Bold"/>
              </a:rPr>
              <a:t>INTRODUCTION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69664" y="9747163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1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19050" y="2579914"/>
            <a:ext cx="933451" cy="4643370"/>
            <a:chOff x="0" y="0"/>
            <a:chExt cx="1244602" cy="61911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44600" cy="6191123"/>
            </a:xfrm>
            <a:custGeom>
              <a:avLst/>
              <a:gdLst/>
              <a:ahLst/>
              <a:cxnLst/>
              <a:rect r="r" b="b" t="t" l="l"/>
              <a:pathLst>
                <a:path h="6191123" w="1244600">
                  <a:moveTo>
                    <a:pt x="0" y="0"/>
                  </a:moveTo>
                  <a:lnTo>
                    <a:pt x="1244600" y="0"/>
                  </a:lnTo>
                  <a:lnTo>
                    <a:pt x="1244600" y="6191123"/>
                  </a:lnTo>
                  <a:lnTo>
                    <a:pt x="0" y="6191123"/>
                  </a:lnTo>
                  <a:close/>
                </a:path>
              </a:pathLst>
            </a:custGeom>
            <a:solidFill>
              <a:srgbClr val="C04C4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" t="0" r="-25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92048" y="4816592"/>
            <a:ext cx="6330631" cy="1588413"/>
          </a:xfrm>
          <a:custGeom>
            <a:avLst/>
            <a:gdLst/>
            <a:ahLst/>
            <a:cxnLst/>
            <a:rect r="r" b="b" t="t" l="l"/>
            <a:pathLst>
              <a:path h="1588413" w="6330631">
                <a:moveTo>
                  <a:pt x="0" y="0"/>
                </a:moveTo>
                <a:lnTo>
                  <a:pt x="6330631" y="0"/>
                </a:lnTo>
                <a:lnTo>
                  <a:pt x="6330631" y="1588412"/>
                </a:lnTo>
                <a:lnTo>
                  <a:pt x="0" y="1588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3913434" y="5691227"/>
            <a:ext cx="2551492" cy="2535545"/>
          </a:xfrm>
          <a:custGeom>
            <a:avLst/>
            <a:gdLst/>
            <a:ahLst/>
            <a:cxnLst/>
            <a:rect r="r" b="b" t="t" l="l"/>
            <a:pathLst>
              <a:path h="2535545" w="2551492">
                <a:moveTo>
                  <a:pt x="0" y="0"/>
                </a:moveTo>
                <a:lnTo>
                  <a:pt x="2551492" y="0"/>
                </a:lnTo>
                <a:lnTo>
                  <a:pt x="2551492" y="2535545"/>
                </a:lnTo>
                <a:lnTo>
                  <a:pt x="0" y="25355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16636" y="3086100"/>
            <a:ext cx="3209544" cy="4114800"/>
          </a:xfrm>
          <a:custGeom>
            <a:avLst/>
            <a:gdLst/>
            <a:ahLst/>
            <a:cxnLst/>
            <a:rect r="r" b="b" t="t" l="l"/>
            <a:pathLst>
              <a:path h="4114800" w="3209544">
                <a:moveTo>
                  <a:pt x="0" y="0"/>
                </a:moveTo>
                <a:lnTo>
                  <a:pt x="3209544" y="0"/>
                </a:lnTo>
                <a:lnTo>
                  <a:pt x="32095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894883" y="6420553"/>
            <a:ext cx="2588594" cy="1076893"/>
            <a:chOff x="0" y="0"/>
            <a:chExt cx="3451459" cy="14358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51458" cy="1435862"/>
            </a:xfrm>
            <a:custGeom>
              <a:avLst/>
              <a:gdLst/>
              <a:ahLst/>
              <a:cxnLst/>
              <a:rect r="r" b="b" t="t" l="l"/>
              <a:pathLst>
                <a:path h="1435862" w="3451458">
                  <a:moveTo>
                    <a:pt x="0" y="717931"/>
                  </a:moveTo>
                  <a:cubicBezTo>
                    <a:pt x="0" y="321437"/>
                    <a:pt x="142518" y="0"/>
                    <a:pt x="318315" y="0"/>
                  </a:cubicBezTo>
                  <a:lnTo>
                    <a:pt x="3133143" y="0"/>
                  </a:lnTo>
                  <a:cubicBezTo>
                    <a:pt x="3308940" y="0"/>
                    <a:pt x="3451458" y="321437"/>
                    <a:pt x="3451458" y="717931"/>
                  </a:cubicBezTo>
                  <a:cubicBezTo>
                    <a:pt x="3451458" y="1114425"/>
                    <a:pt x="3308940" y="1435862"/>
                    <a:pt x="3133143" y="1435862"/>
                  </a:cubicBezTo>
                  <a:lnTo>
                    <a:pt x="318315" y="1435862"/>
                  </a:lnTo>
                  <a:cubicBezTo>
                    <a:pt x="142518" y="1435862"/>
                    <a:pt x="0" y="1114425"/>
                    <a:pt x="0" y="71793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3451459" cy="152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sz="2100">
                  <a:solidFill>
                    <a:srgbClr val="595959"/>
                  </a:solidFill>
                  <a:latin typeface="Poppins Bold"/>
                </a:rPr>
                <a:t>vital information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9525" y="0"/>
            <a:ext cx="18307050" cy="722767"/>
          </a:xfrm>
          <a:custGeom>
            <a:avLst/>
            <a:gdLst/>
            <a:ahLst/>
            <a:cxnLst/>
            <a:rect r="r" b="b" t="t" l="l"/>
            <a:pathLst>
              <a:path h="722767" w="18307050">
                <a:moveTo>
                  <a:pt x="0" y="0"/>
                </a:moveTo>
                <a:lnTo>
                  <a:pt x="18307050" y="0"/>
                </a:lnTo>
                <a:lnTo>
                  <a:pt x="18307050" y="722767"/>
                </a:lnTo>
                <a:lnTo>
                  <a:pt x="0" y="7227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5400000">
            <a:off x="-2207502" y="4545836"/>
            <a:ext cx="5090157" cy="65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INTRODUCTION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990411" y="3646825"/>
            <a:ext cx="3459389" cy="1496675"/>
            <a:chOff x="0" y="0"/>
            <a:chExt cx="4612518" cy="199556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612517" cy="1995570"/>
            </a:xfrm>
            <a:custGeom>
              <a:avLst/>
              <a:gdLst/>
              <a:ahLst/>
              <a:cxnLst/>
              <a:rect r="r" b="b" t="t" l="l"/>
              <a:pathLst>
                <a:path h="1995570" w="4612517">
                  <a:moveTo>
                    <a:pt x="0" y="997786"/>
                  </a:moveTo>
                  <a:cubicBezTo>
                    <a:pt x="0" y="446736"/>
                    <a:pt x="190461" y="0"/>
                    <a:pt x="425395" y="0"/>
                  </a:cubicBezTo>
                  <a:lnTo>
                    <a:pt x="4187122" y="0"/>
                  </a:lnTo>
                  <a:cubicBezTo>
                    <a:pt x="4422056" y="0"/>
                    <a:pt x="4612517" y="446736"/>
                    <a:pt x="4612517" y="997786"/>
                  </a:cubicBezTo>
                  <a:cubicBezTo>
                    <a:pt x="4612517" y="1548836"/>
                    <a:pt x="4422056" y="1995570"/>
                    <a:pt x="4187122" y="1995570"/>
                  </a:cubicBezTo>
                  <a:lnTo>
                    <a:pt x="425395" y="1995570"/>
                  </a:lnTo>
                  <a:cubicBezTo>
                    <a:pt x="190461" y="1995570"/>
                    <a:pt x="0" y="1548836"/>
                    <a:pt x="0" y="997786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33350"/>
              <a:ext cx="4612518" cy="21289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92"/>
                </a:lnSpc>
              </a:pPr>
              <a:r>
                <a:rPr lang="en-US" sz="3200">
                  <a:solidFill>
                    <a:srgbClr val="595959"/>
                  </a:solidFill>
                  <a:latin typeface="Poppins Bold"/>
                </a:rPr>
                <a:t>Knowledge Discovery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990411" y="6128308"/>
            <a:ext cx="3459389" cy="1661382"/>
            <a:chOff x="0" y="0"/>
            <a:chExt cx="4612518" cy="221517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12517" cy="2215180"/>
            </a:xfrm>
            <a:custGeom>
              <a:avLst/>
              <a:gdLst/>
              <a:ahLst/>
              <a:cxnLst/>
              <a:rect r="r" b="b" t="t" l="l"/>
              <a:pathLst>
                <a:path h="2215180" w="4612517">
                  <a:moveTo>
                    <a:pt x="0" y="1107591"/>
                  </a:moveTo>
                  <a:cubicBezTo>
                    <a:pt x="0" y="495898"/>
                    <a:pt x="190461" y="0"/>
                    <a:pt x="425395" y="0"/>
                  </a:cubicBezTo>
                  <a:lnTo>
                    <a:pt x="4187122" y="0"/>
                  </a:lnTo>
                  <a:cubicBezTo>
                    <a:pt x="4422056" y="0"/>
                    <a:pt x="4612517" y="495898"/>
                    <a:pt x="4612517" y="1107591"/>
                  </a:cubicBezTo>
                  <a:cubicBezTo>
                    <a:pt x="4612517" y="1719284"/>
                    <a:pt x="4422056" y="2215180"/>
                    <a:pt x="4187122" y="2215180"/>
                  </a:cubicBezTo>
                  <a:lnTo>
                    <a:pt x="425395" y="2215180"/>
                  </a:lnTo>
                  <a:cubicBezTo>
                    <a:pt x="190461" y="2215180"/>
                    <a:pt x="0" y="1719284"/>
                    <a:pt x="0" y="110759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33350"/>
              <a:ext cx="4612518" cy="2348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92"/>
                </a:lnSpc>
              </a:pPr>
              <a:r>
                <a:rPr lang="en-US" sz="3200">
                  <a:solidFill>
                    <a:srgbClr val="595959"/>
                  </a:solidFill>
                  <a:latin typeface="Poppins Bold"/>
                </a:rPr>
                <a:t>Data Mining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914402" y="4716794"/>
            <a:ext cx="857989" cy="611317"/>
          </a:xfrm>
          <a:custGeom>
            <a:avLst/>
            <a:gdLst/>
            <a:ahLst/>
            <a:cxnLst/>
            <a:rect r="r" b="b" t="t" l="l"/>
            <a:pathLst>
              <a:path h="611317" w="857989">
                <a:moveTo>
                  <a:pt x="0" y="0"/>
                </a:moveTo>
                <a:lnTo>
                  <a:pt x="857989" y="0"/>
                </a:lnTo>
                <a:lnTo>
                  <a:pt x="857989" y="611317"/>
                </a:lnTo>
                <a:lnTo>
                  <a:pt x="0" y="6113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010400" y="1392046"/>
            <a:ext cx="10439400" cy="72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4800">
                <a:solidFill>
                  <a:srgbClr val="404040"/>
                </a:solidFill>
                <a:latin typeface="Poppins Bold"/>
              </a:rPr>
              <a:t>INTRODUCTION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69664" y="9747163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1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19050" y="2579914"/>
            <a:ext cx="933451" cy="4643370"/>
            <a:chOff x="0" y="0"/>
            <a:chExt cx="1244602" cy="61911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44600" cy="6191123"/>
            </a:xfrm>
            <a:custGeom>
              <a:avLst/>
              <a:gdLst/>
              <a:ahLst/>
              <a:cxnLst/>
              <a:rect r="r" b="b" t="t" l="l"/>
              <a:pathLst>
                <a:path h="6191123" w="1244600">
                  <a:moveTo>
                    <a:pt x="0" y="0"/>
                  </a:moveTo>
                  <a:lnTo>
                    <a:pt x="1244600" y="0"/>
                  </a:lnTo>
                  <a:lnTo>
                    <a:pt x="1244600" y="6191123"/>
                  </a:lnTo>
                  <a:lnTo>
                    <a:pt x="0" y="6191123"/>
                  </a:lnTo>
                  <a:close/>
                </a:path>
              </a:pathLst>
            </a:custGeom>
            <a:solidFill>
              <a:srgbClr val="C04C4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" t="0" r="-25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514340">
            <a:off x="11888293" y="4266645"/>
            <a:ext cx="1622460" cy="1584915"/>
          </a:xfrm>
          <a:custGeom>
            <a:avLst/>
            <a:gdLst/>
            <a:ahLst/>
            <a:cxnLst/>
            <a:rect r="r" b="b" t="t" l="l"/>
            <a:pathLst>
              <a:path h="1584915" w="1622460">
                <a:moveTo>
                  <a:pt x="0" y="0"/>
                </a:moveTo>
                <a:lnTo>
                  <a:pt x="1622461" y="0"/>
                </a:lnTo>
                <a:lnTo>
                  <a:pt x="1622461" y="1584914"/>
                </a:lnTo>
                <a:lnTo>
                  <a:pt x="0" y="1584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90187" t="0" r="0" b="-22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3913434" y="5691227"/>
            <a:ext cx="2551492" cy="2535545"/>
          </a:xfrm>
          <a:custGeom>
            <a:avLst/>
            <a:gdLst/>
            <a:ahLst/>
            <a:cxnLst/>
            <a:rect r="r" b="b" t="t" l="l"/>
            <a:pathLst>
              <a:path h="2535545" w="2551492">
                <a:moveTo>
                  <a:pt x="0" y="0"/>
                </a:moveTo>
                <a:lnTo>
                  <a:pt x="2551492" y="0"/>
                </a:lnTo>
                <a:lnTo>
                  <a:pt x="2551492" y="2535545"/>
                </a:lnTo>
                <a:lnTo>
                  <a:pt x="0" y="25355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16636" y="3086100"/>
            <a:ext cx="3209544" cy="4114800"/>
          </a:xfrm>
          <a:custGeom>
            <a:avLst/>
            <a:gdLst/>
            <a:ahLst/>
            <a:cxnLst/>
            <a:rect r="r" b="b" t="t" l="l"/>
            <a:pathLst>
              <a:path h="4114800" w="3209544">
                <a:moveTo>
                  <a:pt x="0" y="0"/>
                </a:moveTo>
                <a:lnTo>
                  <a:pt x="3209544" y="0"/>
                </a:lnTo>
                <a:lnTo>
                  <a:pt x="32095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9525" y="0"/>
            <a:ext cx="18307050" cy="722767"/>
          </a:xfrm>
          <a:custGeom>
            <a:avLst/>
            <a:gdLst/>
            <a:ahLst/>
            <a:cxnLst/>
            <a:rect r="r" b="b" t="t" l="l"/>
            <a:pathLst>
              <a:path h="722767" w="18307050">
                <a:moveTo>
                  <a:pt x="0" y="0"/>
                </a:moveTo>
                <a:lnTo>
                  <a:pt x="18307050" y="0"/>
                </a:lnTo>
                <a:lnTo>
                  <a:pt x="18307050" y="722767"/>
                </a:lnTo>
                <a:lnTo>
                  <a:pt x="0" y="7227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5400000">
            <a:off x="-2207486" y="4545820"/>
            <a:ext cx="5090157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PROBLEM BACKGROUND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990411" y="3646825"/>
            <a:ext cx="3459389" cy="1496675"/>
            <a:chOff x="0" y="0"/>
            <a:chExt cx="4612518" cy="19955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12517" cy="1995570"/>
            </a:xfrm>
            <a:custGeom>
              <a:avLst/>
              <a:gdLst/>
              <a:ahLst/>
              <a:cxnLst/>
              <a:rect r="r" b="b" t="t" l="l"/>
              <a:pathLst>
                <a:path h="1995570" w="4612517">
                  <a:moveTo>
                    <a:pt x="0" y="997786"/>
                  </a:moveTo>
                  <a:cubicBezTo>
                    <a:pt x="0" y="446736"/>
                    <a:pt x="190461" y="0"/>
                    <a:pt x="425395" y="0"/>
                  </a:cubicBezTo>
                  <a:lnTo>
                    <a:pt x="4187122" y="0"/>
                  </a:lnTo>
                  <a:cubicBezTo>
                    <a:pt x="4422056" y="0"/>
                    <a:pt x="4612517" y="446736"/>
                    <a:pt x="4612517" y="997786"/>
                  </a:cubicBezTo>
                  <a:cubicBezTo>
                    <a:pt x="4612517" y="1548836"/>
                    <a:pt x="4422056" y="1995570"/>
                    <a:pt x="4187122" y="1995570"/>
                  </a:cubicBezTo>
                  <a:lnTo>
                    <a:pt x="425395" y="1995570"/>
                  </a:lnTo>
                  <a:cubicBezTo>
                    <a:pt x="190461" y="1995570"/>
                    <a:pt x="0" y="1548836"/>
                    <a:pt x="0" y="997786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33350"/>
              <a:ext cx="4612518" cy="21289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92"/>
                </a:lnSpc>
              </a:pPr>
              <a:r>
                <a:rPr lang="en-US" sz="3200">
                  <a:solidFill>
                    <a:srgbClr val="595959"/>
                  </a:solidFill>
                  <a:latin typeface="Poppins Bold"/>
                </a:rPr>
                <a:t>Knowledge Discovery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990411" y="6128308"/>
            <a:ext cx="3459389" cy="1661382"/>
            <a:chOff x="0" y="0"/>
            <a:chExt cx="4612518" cy="221517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612517" cy="2215180"/>
            </a:xfrm>
            <a:custGeom>
              <a:avLst/>
              <a:gdLst/>
              <a:ahLst/>
              <a:cxnLst/>
              <a:rect r="r" b="b" t="t" l="l"/>
              <a:pathLst>
                <a:path h="2215180" w="4612517">
                  <a:moveTo>
                    <a:pt x="0" y="1107591"/>
                  </a:moveTo>
                  <a:cubicBezTo>
                    <a:pt x="0" y="495898"/>
                    <a:pt x="190461" y="0"/>
                    <a:pt x="425395" y="0"/>
                  </a:cubicBezTo>
                  <a:lnTo>
                    <a:pt x="4187122" y="0"/>
                  </a:lnTo>
                  <a:cubicBezTo>
                    <a:pt x="4422056" y="0"/>
                    <a:pt x="4612517" y="495898"/>
                    <a:pt x="4612517" y="1107591"/>
                  </a:cubicBezTo>
                  <a:cubicBezTo>
                    <a:pt x="4612517" y="1719284"/>
                    <a:pt x="4422056" y="2215180"/>
                    <a:pt x="4187122" y="2215180"/>
                  </a:cubicBezTo>
                  <a:lnTo>
                    <a:pt x="425395" y="2215180"/>
                  </a:lnTo>
                  <a:cubicBezTo>
                    <a:pt x="190461" y="2215180"/>
                    <a:pt x="0" y="1719284"/>
                    <a:pt x="0" y="1107591"/>
                  </a:cubicBezTo>
                  <a:close/>
                </a:path>
              </a:pathLst>
            </a:custGeom>
            <a:solidFill>
              <a:srgbClr val="D8DADD">
                <a:alpha val="24706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33350"/>
              <a:ext cx="4612518" cy="2348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92"/>
                </a:lnSpc>
              </a:pPr>
              <a:r>
                <a:rPr lang="en-US" sz="3200">
                  <a:solidFill>
                    <a:srgbClr val="595959"/>
                  </a:solidFill>
                  <a:latin typeface="Poppins Bold"/>
                </a:rPr>
                <a:t>Data Mining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914402" y="4716794"/>
            <a:ext cx="857989" cy="611317"/>
          </a:xfrm>
          <a:custGeom>
            <a:avLst/>
            <a:gdLst/>
            <a:ahLst/>
            <a:cxnLst/>
            <a:rect r="r" b="b" t="t" l="l"/>
            <a:pathLst>
              <a:path h="611317" w="857989">
                <a:moveTo>
                  <a:pt x="0" y="0"/>
                </a:moveTo>
                <a:lnTo>
                  <a:pt x="857989" y="0"/>
                </a:lnTo>
                <a:lnTo>
                  <a:pt x="857989" y="611317"/>
                </a:lnTo>
                <a:lnTo>
                  <a:pt x="0" y="6113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1408477">
            <a:off x="5773301" y="4662708"/>
            <a:ext cx="1673315" cy="1588413"/>
          </a:xfrm>
          <a:custGeom>
            <a:avLst/>
            <a:gdLst/>
            <a:ahLst/>
            <a:cxnLst/>
            <a:rect r="r" b="b" t="t" l="l"/>
            <a:pathLst>
              <a:path h="1588413" w="1673315">
                <a:moveTo>
                  <a:pt x="0" y="0"/>
                </a:moveTo>
                <a:lnTo>
                  <a:pt x="1673315" y="0"/>
                </a:lnTo>
                <a:lnTo>
                  <a:pt x="1673315" y="1588413"/>
                </a:lnTo>
                <a:lnTo>
                  <a:pt x="0" y="15884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78328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-581378">
            <a:off x="6783251" y="-973955"/>
            <a:ext cx="4721499" cy="1947911"/>
            <a:chOff x="0" y="0"/>
            <a:chExt cx="6295331" cy="259721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295329" cy="2597218"/>
            </a:xfrm>
            <a:custGeom>
              <a:avLst/>
              <a:gdLst/>
              <a:ahLst/>
              <a:cxnLst/>
              <a:rect r="r" b="b" t="t" l="l"/>
              <a:pathLst>
                <a:path h="2597218" w="6295329">
                  <a:moveTo>
                    <a:pt x="0" y="1298611"/>
                  </a:moveTo>
                  <a:cubicBezTo>
                    <a:pt x="0" y="581423"/>
                    <a:pt x="259947" y="0"/>
                    <a:pt x="580594" y="0"/>
                  </a:cubicBezTo>
                  <a:lnTo>
                    <a:pt x="5714735" y="0"/>
                  </a:lnTo>
                  <a:cubicBezTo>
                    <a:pt x="6035381" y="0"/>
                    <a:pt x="6295329" y="581423"/>
                    <a:pt x="6295329" y="1298611"/>
                  </a:cubicBezTo>
                  <a:cubicBezTo>
                    <a:pt x="6295329" y="2015798"/>
                    <a:pt x="6035381" y="2597218"/>
                    <a:pt x="5714735" y="2597218"/>
                  </a:cubicBezTo>
                  <a:lnTo>
                    <a:pt x="580594" y="2597218"/>
                  </a:lnTo>
                  <a:cubicBezTo>
                    <a:pt x="259947" y="2597218"/>
                    <a:pt x="0" y="2015798"/>
                    <a:pt x="0" y="1298611"/>
                  </a:cubicBezTo>
                  <a:close/>
                </a:path>
              </a:pathLst>
            </a:custGeom>
            <a:solidFill>
              <a:srgbClr val="FFAB03">
                <a:alpha val="24706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80975"/>
              <a:ext cx="6295331" cy="27781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552"/>
                </a:lnSpc>
              </a:pPr>
              <a:r>
                <a:rPr lang="en-US" sz="4200">
                  <a:solidFill>
                    <a:srgbClr val="595959"/>
                  </a:solidFill>
                  <a:latin typeface="Poppins Bold"/>
                </a:rPr>
                <a:t>Code-</a:t>
              </a:r>
            </a:p>
            <a:p>
              <a:pPr algn="ctr">
                <a:lnSpc>
                  <a:spcPts val="6552"/>
                </a:lnSpc>
              </a:pPr>
              <a:r>
                <a:rPr lang="en-US" sz="4200">
                  <a:solidFill>
                    <a:srgbClr val="595959"/>
                  </a:solidFill>
                  <a:latin typeface="Poppins Bold"/>
                </a:rPr>
                <a:t>switching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-10800000">
            <a:off x="7693738" y="7223284"/>
            <a:ext cx="1673315" cy="1588413"/>
          </a:xfrm>
          <a:custGeom>
            <a:avLst/>
            <a:gdLst/>
            <a:ahLst/>
            <a:cxnLst/>
            <a:rect r="r" b="b" t="t" l="l"/>
            <a:pathLst>
              <a:path h="1588413" w="1673315">
                <a:moveTo>
                  <a:pt x="0" y="0"/>
                </a:moveTo>
                <a:lnTo>
                  <a:pt x="1673315" y="0"/>
                </a:lnTo>
                <a:lnTo>
                  <a:pt x="1673315" y="1588413"/>
                </a:lnTo>
                <a:lnTo>
                  <a:pt x="0" y="15884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78328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1408477">
            <a:off x="10205509" y="8106839"/>
            <a:ext cx="1673315" cy="1588413"/>
          </a:xfrm>
          <a:custGeom>
            <a:avLst/>
            <a:gdLst/>
            <a:ahLst/>
            <a:cxnLst/>
            <a:rect r="r" b="b" t="t" l="l"/>
            <a:pathLst>
              <a:path h="1588413" w="1673315">
                <a:moveTo>
                  <a:pt x="0" y="0"/>
                </a:moveTo>
                <a:lnTo>
                  <a:pt x="1673315" y="0"/>
                </a:lnTo>
                <a:lnTo>
                  <a:pt x="1673315" y="1588412"/>
                </a:lnTo>
                <a:lnTo>
                  <a:pt x="0" y="1588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78328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010400" y="1392046"/>
            <a:ext cx="10439400" cy="72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4800">
                <a:solidFill>
                  <a:srgbClr val="404040"/>
                </a:solidFill>
                <a:latin typeface="Poppins Bold"/>
              </a:rPr>
              <a:t>INTRODUCTION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169664" y="9747163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1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08447" y="5630305"/>
            <a:ext cx="10471105" cy="8646640"/>
            <a:chOff x="0" y="0"/>
            <a:chExt cx="13961474" cy="115288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107442" y="0"/>
              <a:ext cx="7854032" cy="11528854"/>
            </a:xfrm>
            <a:custGeom>
              <a:avLst/>
              <a:gdLst/>
              <a:ahLst/>
              <a:cxnLst/>
              <a:rect r="r" b="b" t="t" l="l"/>
              <a:pathLst>
                <a:path h="11528854" w="7854032">
                  <a:moveTo>
                    <a:pt x="0" y="0"/>
                  </a:moveTo>
                  <a:lnTo>
                    <a:pt x="7854032" y="0"/>
                  </a:lnTo>
                  <a:lnTo>
                    <a:pt x="7854032" y="11528854"/>
                  </a:lnTo>
                  <a:lnTo>
                    <a:pt x="0" y="11528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800917" y="278027"/>
              <a:ext cx="578815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5788152">
                  <a:moveTo>
                    <a:pt x="0" y="0"/>
                  </a:moveTo>
                  <a:lnTo>
                    <a:pt x="5788152" y="0"/>
                  </a:lnTo>
                  <a:lnTo>
                    <a:pt x="578815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278027"/>
              <a:ext cx="3474994" cy="9823306"/>
            </a:xfrm>
            <a:custGeom>
              <a:avLst/>
              <a:gdLst/>
              <a:ahLst/>
              <a:cxnLst/>
              <a:rect r="r" b="b" t="t" l="l"/>
              <a:pathLst>
                <a:path h="9823306" w="3474994">
                  <a:moveTo>
                    <a:pt x="0" y="0"/>
                  </a:moveTo>
                  <a:lnTo>
                    <a:pt x="3474994" y="0"/>
                  </a:lnTo>
                  <a:lnTo>
                    <a:pt x="3474994" y="9823305"/>
                  </a:lnTo>
                  <a:lnTo>
                    <a:pt x="0" y="9823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19050" y="2579914"/>
            <a:ext cx="933451" cy="4643370"/>
            <a:chOff x="0" y="0"/>
            <a:chExt cx="1244602" cy="61911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4600" cy="6191123"/>
            </a:xfrm>
            <a:custGeom>
              <a:avLst/>
              <a:gdLst/>
              <a:ahLst/>
              <a:cxnLst/>
              <a:rect r="r" b="b" t="t" l="l"/>
              <a:pathLst>
                <a:path h="6191123" w="1244600">
                  <a:moveTo>
                    <a:pt x="0" y="0"/>
                  </a:moveTo>
                  <a:lnTo>
                    <a:pt x="1244600" y="0"/>
                  </a:lnTo>
                  <a:lnTo>
                    <a:pt x="1244600" y="6191123"/>
                  </a:lnTo>
                  <a:lnTo>
                    <a:pt x="0" y="6191123"/>
                  </a:lnTo>
                  <a:close/>
                </a:path>
              </a:pathLst>
            </a:custGeom>
            <a:solidFill>
              <a:srgbClr val="C04C4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0" t="0" r="-25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9525" y="0"/>
            <a:ext cx="18307050" cy="722767"/>
          </a:xfrm>
          <a:custGeom>
            <a:avLst/>
            <a:gdLst/>
            <a:ahLst/>
            <a:cxnLst/>
            <a:rect r="r" b="b" t="t" l="l"/>
            <a:pathLst>
              <a:path h="722767" w="18307050">
                <a:moveTo>
                  <a:pt x="0" y="0"/>
                </a:moveTo>
                <a:lnTo>
                  <a:pt x="18307050" y="0"/>
                </a:lnTo>
                <a:lnTo>
                  <a:pt x="18307050" y="722767"/>
                </a:lnTo>
                <a:lnTo>
                  <a:pt x="0" y="7227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1933875">
            <a:off x="7782891" y="2059258"/>
            <a:ext cx="5092887" cy="3534970"/>
          </a:xfrm>
          <a:custGeom>
            <a:avLst/>
            <a:gdLst/>
            <a:ahLst/>
            <a:cxnLst/>
            <a:rect r="r" b="b" t="t" l="l"/>
            <a:pathLst>
              <a:path h="3534970" w="5092887">
                <a:moveTo>
                  <a:pt x="5092887" y="0"/>
                </a:moveTo>
                <a:lnTo>
                  <a:pt x="0" y="0"/>
                </a:lnTo>
                <a:lnTo>
                  <a:pt x="0" y="3534969"/>
                </a:lnTo>
                <a:lnTo>
                  <a:pt x="5092887" y="3534969"/>
                </a:lnTo>
                <a:lnTo>
                  <a:pt x="509288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35987" y="2579914"/>
            <a:ext cx="5192177" cy="4114800"/>
          </a:xfrm>
          <a:custGeom>
            <a:avLst/>
            <a:gdLst/>
            <a:ahLst/>
            <a:cxnLst/>
            <a:rect r="r" b="b" t="t" l="l"/>
            <a:pathLst>
              <a:path h="4114800" w="5192177">
                <a:moveTo>
                  <a:pt x="0" y="0"/>
                </a:moveTo>
                <a:lnTo>
                  <a:pt x="5192176" y="0"/>
                </a:lnTo>
                <a:lnTo>
                  <a:pt x="51921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2540614" y="3237522"/>
            <a:ext cx="5052227" cy="3328154"/>
          </a:xfrm>
          <a:custGeom>
            <a:avLst/>
            <a:gdLst/>
            <a:ahLst/>
            <a:cxnLst/>
            <a:rect r="r" b="b" t="t" l="l"/>
            <a:pathLst>
              <a:path h="3328154" w="5052227">
                <a:moveTo>
                  <a:pt x="5052226" y="0"/>
                </a:moveTo>
                <a:lnTo>
                  <a:pt x="0" y="0"/>
                </a:lnTo>
                <a:lnTo>
                  <a:pt x="0" y="3328155"/>
                </a:lnTo>
                <a:lnTo>
                  <a:pt x="5052226" y="3328155"/>
                </a:lnTo>
                <a:lnTo>
                  <a:pt x="5052226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169664" y="9747163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1392079"/>
            <a:ext cx="16230600" cy="720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800">
                <a:solidFill>
                  <a:srgbClr val="404040"/>
                </a:solidFill>
                <a:latin typeface="Poppins Bold"/>
              </a:rPr>
              <a:t>CODE-SWITCHING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41009" y="3528817"/>
            <a:ext cx="3382131" cy="1285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</a:rPr>
              <a:t>We apply dua bahasa in one sentence.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26043" y="4344628"/>
            <a:ext cx="3382131" cy="1285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</a:rPr>
              <a:t>Morpheme counts decide the main language.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52188" y="2845800"/>
            <a:ext cx="3382131" cy="170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</a:rPr>
              <a:t>A common situation found in semi-formal and casual events.</a:t>
            </a:r>
          </a:p>
        </p:txBody>
      </p:sp>
      <p:sp>
        <p:nvSpPr>
          <p:cNvPr name="TextBox 20" id="20"/>
          <p:cNvSpPr txBox="true"/>
          <p:nvPr/>
        </p:nvSpPr>
        <p:spPr>
          <a:xfrm rot="-5400000">
            <a:off x="-2207486" y="4545820"/>
            <a:ext cx="5090157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PROBLEM BACKGROUND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9612" y="9620250"/>
            <a:ext cx="1628775" cy="666750"/>
            <a:chOff x="0" y="0"/>
            <a:chExt cx="2171700" cy="88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700" cy="889000"/>
            </a:xfrm>
            <a:custGeom>
              <a:avLst/>
              <a:gdLst/>
              <a:ahLst/>
              <a:cxnLst/>
              <a:rect r="r" b="b" t="t" l="l"/>
              <a:pathLst>
                <a:path h="889000" w="2171700">
                  <a:moveTo>
                    <a:pt x="510286" y="0"/>
                  </a:moveTo>
                  <a:lnTo>
                    <a:pt x="871474" y="0"/>
                  </a:lnTo>
                  <a:lnTo>
                    <a:pt x="1300226" y="0"/>
                  </a:lnTo>
                  <a:lnTo>
                    <a:pt x="1661414" y="0"/>
                  </a:lnTo>
                  <a:cubicBezTo>
                    <a:pt x="1955800" y="889"/>
                    <a:pt x="1985772" y="434086"/>
                    <a:pt x="2118995" y="775335"/>
                  </a:cubicBezTo>
                  <a:lnTo>
                    <a:pt x="2171700" y="889000"/>
                  </a:lnTo>
                  <a:lnTo>
                    <a:pt x="0" y="889000"/>
                  </a:lnTo>
                  <a:lnTo>
                    <a:pt x="52705" y="775335"/>
                  </a:lnTo>
                  <a:cubicBezTo>
                    <a:pt x="185928" y="434086"/>
                    <a:pt x="215900" y="889"/>
                    <a:pt x="51028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406482" y="9601683"/>
            <a:ext cx="1601187" cy="542532"/>
          </a:xfrm>
          <a:custGeom>
            <a:avLst/>
            <a:gdLst/>
            <a:ahLst/>
            <a:cxnLst/>
            <a:rect r="r" b="b" t="t" l="l"/>
            <a:pathLst>
              <a:path h="542532" w="1601187">
                <a:moveTo>
                  <a:pt x="0" y="0"/>
                </a:moveTo>
                <a:lnTo>
                  <a:pt x="1601187" y="0"/>
                </a:lnTo>
                <a:lnTo>
                  <a:pt x="1601187" y="542532"/>
                </a:lnTo>
                <a:lnTo>
                  <a:pt x="0" y="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" t="0" r="-25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97525" cy="722767"/>
          </a:xfrm>
          <a:custGeom>
            <a:avLst/>
            <a:gdLst/>
            <a:ahLst/>
            <a:cxnLst/>
            <a:rect r="r" b="b" t="t" l="l"/>
            <a:pathLst>
              <a:path h="722767" w="18297525">
                <a:moveTo>
                  <a:pt x="0" y="0"/>
                </a:moveTo>
                <a:lnTo>
                  <a:pt x="18297525" y="0"/>
                </a:lnTo>
                <a:lnTo>
                  <a:pt x="18297525" y="722767"/>
                </a:lnTo>
                <a:lnTo>
                  <a:pt x="0" y="7227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39937" y="4266996"/>
            <a:ext cx="3598580" cy="4114800"/>
          </a:xfrm>
          <a:custGeom>
            <a:avLst/>
            <a:gdLst/>
            <a:ahLst/>
            <a:cxnLst/>
            <a:rect r="r" b="b" t="t" l="l"/>
            <a:pathLst>
              <a:path h="4114800" w="3598580">
                <a:moveTo>
                  <a:pt x="0" y="0"/>
                </a:moveTo>
                <a:lnTo>
                  <a:pt x="3598579" y="0"/>
                </a:lnTo>
                <a:lnTo>
                  <a:pt x="3598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29171" y="4712162"/>
            <a:ext cx="4380367" cy="1496873"/>
            <a:chOff x="0" y="0"/>
            <a:chExt cx="5840490" cy="19958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40488" cy="1995835"/>
            </a:xfrm>
            <a:custGeom>
              <a:avLst/>
              <a:gdLst/>
              <a:ahLst/>
              <a:cxnLst/>
              <a:rect r="r" b="b" t="t" l="l"/>
              <a:pathLst>
                <a:path h="1995835" w="5840488">
                  <a:moveTo>
                    <a:pt x="0" y="997918"/>
                  </a:moveTo>
                  <a:cubicBezTo>
                    <a:pt x="0" y="446795"/>
                    <a:pt x="241166" y="0"/>
                    <a:pt x="538645" y="0"/>
                  </a:cubicBezTo>
                  <a:lnTo>
                    <a:pt x="5301842" y="0"/>
                  </a:lnTo>
                  <a:cubicBezTo>
                    <a:pt x="5599321" y="0"/>
                    <a:pt x="5840488" y="446795"/>
                    <a:pt x="5840488" y="997918"/>
                  </a:cubicBezTo>
                  <a:cubicBezTo>
                    <a:pt x="5840488" y="1549041"/>
                    <a:pt x="5599321" y="1995835"/>
                    <a:pt x="5301842" y="1995835"/>
                  </a:cubicBezTo>
                  <a:lnTo>
                    <a:pt x="538645" y="1995835"/>
                  </a:lnTo>
                  <a:cubicBezTo>
                    <a:pt x="241166" y="1995835"/>
                    <a:pt x="0" y="1549041"/>
                    <a:pt x="0" y="997918"/>
                  </a:cubicBezTo>
                  <a:close/>
                </a:path>
              </a:pathLst>
            </a:custGeom>
            <a:solidFill>
              <a:srgbClr val="FFDE59">
                <a:alpha val="24706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33350"/>
              <a:ext cx="5840490" cy="2129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92"/>
                </a:lnSpc>
              </a:pPr>
              <a:r>
                <a:rPr lang="en-US" sz="3200">
                  <a:solidFill>
                    <a:srgbClr val="595959"/>
                  </a:solidFill>
                  <a:latin typeface="Poppins Bold"/>
                </a:rPr>
                <a:t>MT design for monolingual input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038516" y="2799965"/>
            <a:ext cx="3459389" cy="1532799"/>
            <a:chOff x="0" y="0"/>
            <a:chExt cx="4612518" cy="20437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12517" cy="2043736"/>
            </a:xfrm>
            <a:custGeom>
              <a:avLst/>
              <a:gdLst/>
              <a:ahLst/>
              <a:cxnLst/>
              <a:rect r="r" b="b" t="t" l="l"/>
              <a:pathLst>
                <a:path h="2043736" w="4612517">
                  <a:moveTo>
                    <a:pt x="0" y="1021869"/>
                  </a:moveTo>
                  <a:cubicBezTo>
                    <a:pt x="0" y="457518"/>
                    <a:pt x="190461" y="0"/>
                    <a:pt x="425395" y="0"/>
                  </a:cubicBezTo>
                  <a:lnTo>
                    <a:pt x="4187122" y="0"/>
                  </a:lnTo>
                  <a:cubicBezTo>
                    <a:pt x="4422056" y="0"/>
                    <a:pt x="4612517" y="457518"/>
                    <a:pt x="4612517" y="1021869"/>
                  </a:cubicBezTo>
                  <a:cubicBezTo>
                    <a:pt x="4612517" y="1586220"/>
                    <a:pt x="4422056" y="2043736"/>
                    <a:pt x="4187122" y="2043736"/>
                  </a:cubicBezTo>
                  <a:lnTo>
                    <a:pt x="425395" y="2043736"/>
                  </a:lnTo>
                  <a:cubicBezTo>
                    <a:pt x="190461" y="2043736"/>
                    <a:pt x="0" y="1586220"/>
                    <a:pt x="0" y="1021869"/>
                  </a:cubicBezTo>
                  <a:close/>
                </a:path>
              </a:pathLst>
            </a:custGeom>
            <a:solidFill>
              <a:srgbClr val="FFDE59">
                <a:alpha val="24706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33350"/>
              <a:ext cx="4612518" cy="2177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92"/>
                </a:lnSpc>
              </a:pPr>
              <a:r>
                <a:rPr lang="en-US" sz="3200">
                  <a:solidFill>
                    <a:srgbClr val="595959"/>
                  </a:solidFill>
                  <a:latin typeface="Poppins Bold"/>
                </a:rPr>
                <a:t>Language Ambiguity 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038516" y="6914765"/>
            <a:ext cx="4756038" cy="1496873"/>
            <a:chOff x="0" y="0"/>
            <a:chExt cx="6341384" cy="199583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41382" cy="1995835"/>
            </a:xfrm>
            <a:custGeom>
              <a:avLst/>
              <a:gdLst/>
              <a:ahLst/>
              <a:cxnLst/>
              <a:rect r="r" b="b" t="t" l="l"/>
              <a:pathLst>
                <a:path h="1995835" w="6341382">
                  <a:moveTo>
                    <a:pt x="0" y="997918"/>
                  </a:moveTo>
                  <a:cubicBezTo>
                    <a:pt x="0" y="446795"/>
                    <a:pt x="261849" y="0"/>
                    <a:pt x="584841" y="0"/>
                  </a:cubicBezTo>
                  <a:lnTo>
                    <a:pt x="5756540" y="0"/>
                  </a:lnTo>
                  <a:cubicBezTo>
                    <a:pt x="6079532" y="0"/>
                    <a:pt x="6341382" y="446795"/>
                    <a:pt x="6341382" y="997918"/>
                  </a:cubicBezTo>
                  <a:cubicBezTo>
                    <a:pt x="6341382" y="1549041"/>
                    <a:pt x="6079532" y="1995835"/>
                    <a:pt x="5756540" y="1995835"/>
                  </a:cubicBezTo>
                  <a:lnTo>
                    <a:pt x="584841" y="1995835"/>
                  </a:lnTo>
                  <a:cubicBezTo>
                    <a:pt x="261849" y="1995835"/>
                    <a:pt x="0" y="1549041"/>
                    <a:pt x="0" y="997918"/>
                  </a:cubicBezTo>
                  <a:close/>
                </a:path>
              </a:pathLst>
            </a:custGeom>
            <a:solidFill>
              <a:srgbClr val="FFDE59">
                <a:alpha val="24706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33350"/>
              <a:ext cx="6341384" cy="2129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92"/>
                </a:lnSpc>
              </a:pPr>
              <a:r>
                <a:rPr lang="en-US" sz="3200">
                  <a:solidFill>
                    <a:srgbClr val="595959"/>
                  </a:solidFill>
                  <a:latin typeface="Poppins Bold"/>
                </a:rPr>
                <a:t>Structural Differences in Language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564190" y="3267026"/>
            <a:ext cx="2050603" cy="1834358"/>
          </a:xfrm>
          <a:custGeom>
            <a:avLst/>
            <a:gdLst/>
            <a:ahLst/>
            <a:cxnLst/>
            <a:rect r="r" b="b" t="t" l="l"/>
            <a:pathLst>
              <a:path h="1834358" w="2050603">
                <a:moveTo>
                  <a:pt x="0" y="0"/>
                </a:moveTo>
                <a:lnTo>
                  <a:pt x="2050603" y="0"/>
                </a:lnTo>
                <a:lnTo>
                  <a:pt x="2050603" y="1834358"/>
                </a:lnTo>
                <a:lnTo>
                  <a:pt x="0" y="18343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169664" y="9747163"/>
            <a:ext cx="39319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1392046"/>
            <a:ext cx="16230600" cy="72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800">
                <a:solidFill>
                  <a:srgbClr val="404040"/>
                </a:solidFill>
                <a:latin typeface="Poppins Bold"/>
              </a:rPr>
              <a:t>TRANSLATING MALAY-ENGLISH CS TEXT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582688" y="4712162"/>
            <a:ext cx="3459389" cy="1496873"/>
            <a:chOff x="0" y="0"/>
            <a:chExt cx="4612518" cy="199583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612517" cy="1995835"/>
            </a:xfrm>
            <a:custGeom>
              <a:avLst/>
              <a:gdLst/>
              <a:ahLst/>
              <a:cxnLst/>
              <a:rect r="r" b="b" t="t" l="l"/>
              <a:pathLst>
                <a:path h="1995835" w="4612517">
                  <a:moveTo>
                    <a:pt x="0" y="997918"/>
                  </a:moveTo>
                  <a:cubicBezTo>
                    <a:pt x="0" y="446795"/>
                    <a:pt x="190461" y="0"/>
                    <a:pt x="425395" y="0"/>
                  </a:cubicBezTo>
                  <a:lnTo>
                    <a:pt x="4187122" y="0"/>
                  </a:lnTo>
                  <a:cubicBezTo>
                    <a:pt x="4422056" y="0"/>
                    <a:pt x="4612517" y="446795"/>
                    <a:pt x="4612517" y="997918"/>
                  </a:cubicBezTo>
                  <a:cubicBezTo>
                    <a:pt x="4612517" y="1549041"/>
                    <a:pt x="4422056" y="1995835"/>
                    <a:pt x="4187122" y="1995835"/>
                  </a:cubicBezTo>
                  <a:lnTo>
                    <a:pt x="425395" y="1995835"/>
                  </a:lnTo>
                  <a:cubicBezTo>
                    <a:pt x="190461" y="1995835"/>
                    <a:pt x="0" y="1549041"/>
                    <a:pt x="0" y="997918"/>
                  </a:cubicBezTo>
                  <a:close/>
                </a:path>
              </a:pathLst>
            </a:custGeom>
            <a:solidFill>
              <a:srgbClr val="FFDE59">
                <a:alpha val="24706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33350"/>
              <a:ext cx="4612518" cy="2129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92"/>
                </a:lnSpc>
              </a:pPr>
              <a:r>
                <a:rPr lang="en-US" sz="3200">
                  <a:solidFill>
                    <a:srgbClr val="595959"/>
                  </a:solidFill>
                  <a:latin typeface="Poppins Bold"/>
                </a:rPr>
                <a:t>Scarcity of parallel dataset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653000" y="2770123"/>
            <a:ext cx="3459389" cy="1496873"/>
            <a:chOff x="0" y="0"/>
            <a:chExt cx="4612518" cy="199583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612517" cy="1995835"/>
            </a:xfrm>
            <a:custGeom>
              <a:avLst/>
              <a:gdLst/>
              <a:ahLst/>
              <a:cxnLst/>
              <a:rect r="r" b="b" t="t" l="l"/>
              <a:pathLst>
                <a:path h="1995835" w="4612517">
                  <a:moveTo>
                    <a:pt x="0" y="997918"/>
                  </a:moveTo>
                  <a:cubicBezTo>
                    <a:pt x="0" y="446795"/>
                    <a:pt x="190461" y="0"/>
                    <a:pt x="425395" y="0"/>
                  </a:cubicBezTo>
                  <a:lnTo>
                    <a:pt x="4187122" y="0"/>
                  </a:lnTo>
                  <a:cubicBezTo>
                    <a:pt x="4422056" y="0"/>
                    <a:pt x="4612517" y="446795"/>
                    <a:pt x="4612517" y="997918"/>
                  </a:cubicBezTo>
                  <a:cubicBezTo>
                    <a:pt x="4612517" y="1549041"/>
                    <a:pt x="4422056" y="1995835"/>
                    <a:pt x="4187122" y="1995835"/>
                  </a:cubicBezTo>
                  <a:lnTo>
                    <a:pt x="425395" y="1995835"/>
                  </a:lnTo>
                  <a:cubicBezTo>
                    <a:pt x="190461" y="1995835"/>
                    <a:pt x="0" y="1549041"/>
                    <a:pt x="0" y="997918"/>
                  </a:cubicBezTo>
                  <a:close/>
                </a:path>
              </a:pathLst>
            </a:custGeom>
            <a:solidFill>
              <a:srgbClr val="FFDE59">
                <a:alpha val="24706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33350"/>
              <a:ext cx="4612518" cy="2129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92"/>
                </a:lnSpc>
              </a:pPr>
              <a:r>
                <a:rPr lang="en-US" sz="3200">
                  <a:solidFill>
                    <a:srgbClr val="595959"/>
                  </a:solidFill>
                  <a:latin typeface="Poppins Bold"/>
                </a:rPr>
                <a:t>Malay: low-resource data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419355" y="6914765"/>
            <a:ext cx="3660797" cy="1496873"/>
            <a:chOff x="0" y="0"/>
            <a:chExt cx="4881062" cy="199583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881060" cy="1995835"/>
            </a:xfrm>
            <a:custGeom>
              <a:avLst/>
              <a:gdLst/>
              <a:ahLst/>
              <a:cxnLst/>
              <a:rect r="r" b="b" t="t" l="l"/>
              <a:pathLst>
                <a:path h="1995835" w="4881060">
                  <a:moveTo>
                    <a:pt x="0" y="997918"/>
                  </a:moveTo>
                  <a:cubicBezTo>
                    <a:pt x="0" y="446795"/>
                    <a:pt x="201549" y="0"/>
                    <a:pt x="450161" y="0"/>
                  </a:cubicBezTo>
                  <a:lnTo>
                    <a:pt x="4430899" y="0"/>
                  </a:lnTo>
                  <a:cubicBezTo>
                    <a:pt x="4679510" y="0"/>
                    <a:pt x="4881060" y="446795"/>
                    <a:pt x="4881060" y="997918"/>
                  </a:cubicBezTo>
                  <a:cubicBezTo>
                    <a:pt x="4881060" y="1549041"/>
                    <a:pt x="4679510" y="1995835"/>
                    <a:pt x="4430899" y="1995835"/>
                  </a:cubicBezTo>
                  <a:lnTo>
                    <a:pt x="450161" y="1995835"/>
                  </a:lnTo>
                  <a:cubicBezTo>
                    <a:pt x="201549" y="1995835"/>
                    <a:pt x="0" y="1549041"/>
                    <a:pt x="0" y="997918"/>
                  </a:cubicBezTo>
                  <a:close/>
                </a:path>
              </a:pathLst>
            </a:custGeom>
            <a:solidFill>
              <a:srgbClr val="FFDE59">
                <a:alpha val="24706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33350"/>
              <a:ext cx="4881062" cy="2129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92"/>
                </a:lnSpc>
              </a:pPr>
              <a:r>
                <a:rPr lang="en-US" sz="3200">
                  <a:solidFill>
                    <a:srgbClr val="595959"/>
                  </a:solidFill>
                  <a:latin typeface="Poppins Bold"/>
                </a:rPr>
                <a:t>Informal Language Usage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-19050" y="2329353"/>
            <a:ext cx="933451" cy="5090157"/>
            <a:chOff x="0" y="0"/>
            <a:chExt cx="1244602" cy="6786876"/>
          </a:xfrm>
        </p:grpSpPr>
        <p:grpSp>
          <p:nvGrpSpPr>
            <p:cNvPr name="Group 29" id="29"/>
            <p:cNvGrpSpPr/>
            <p:nvPr/>
          </p:nvGrpSpPr>
          <p:grpSpPr>
            <a:xfrm rot="-10800000">
              <a:off x="0" y="334082"/>
              <a:ext cx="1244602" cy="6191160"/>
              <a:chOff x="0" y="0"/>
              <a:chExt cx="1244602" cy="619116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244600" cy="6191123"/>
              </a:xfrm>
              <a:custGeom>
                <a:avLst/>
                <a:gdLst/>
                <a:ahLst/>
                <a:cxnLst/>
                <a:rect r="r" b="b" t="t" l="l"/>
                <a:pathLst>
                  <a:path h="6191123" w="1244600">
                    <a:moveTo>
                      <a:pt x="0" y="0"/>
                    </a:moveTo>
                    <a:lnTo>
                      <a:pt x="1244600" y="0"/>
                    </a:lnTo>
                    <a:lnTo>
                      <a:pt x="1244600" y="6191123"/>
                    </a:lnTo>
                    <a:lnTo>
                      <a:pt x="0" y="6191123"/>
                    </a:lnTo>
                    <a:close/>
                  </a:path>
                </a:pathLst>
              </a:custGeom>
              <a:solidFill>
                <a:srgbClr val="C04C4C"/>
              </a:solidFill>
            </p:spPr>
          </p:sp>
        </p:grpSp>
        <p:sp>
          <p:nvSpPr>
            <p:cNvPr name="TextBox 31" id="31"/>
            <p:cNvSpPr txBox="true"/>
            <p:nvPr/>
          </p:nvSpPr>
          <p:spPr>
            <a:xfrm rot="-5400000">
              <a:off x="-2884576" y="2988626"/>
              <a:ext cx="6786876" cy="809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000">
                  <a:solidFill>
                    <a:srgbClr val="FFFFFF"/>
                  </a:solidFill>
                  <a:latin typeface="Poppins Bold"/>
                </a:rPr>
                <a:t>PROBLEM BACKGROUND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DAFxls4xUWY</dc:identifier>
  <dcterms:modified xsi:type="dcterms:W3CDTF">2011-08-01T06:04:30Z</dcterms:modified>
  <cp:revision>1</cp:revision>
  <dc:title>UTM-ppt-2022.pptx</dc:title>
</cp:coreProperties>
</file>